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handoutMasterIdLst>
    <p:handoutMasterId r:id="rId60"/>
  </p:handoutMasterIdLst>
  <p:sldIdLst>
    <p:sldId id="968" r:id="rId2"/>
    <p:sldId id="955" r:id="rId3"/>
    <p:sldId id="1002" r:id="rId4"/>
    <p:sldId id="921" r:id="rId5"/>
    <p:sldId id="960" r:id="rId6"/>
    <p:sldId id="966" r:id="rId7"/>
    <p:sldId id="967" r:id="rId8"/>
    <p:sldId id="961" r:id="rId9"/>
    <p:sldId id="962" r:id="rId10"/>
    <p:sldId id="923" r:id="rId11"/>
    <p:sldId id="979" r:id="rId12"/>
    <p:sldId id="980" r:id="rId13"/>
    <p:sldId id="970" r:id="rId14"/>
    <p:sldId id="971" r:id="rId15"/>
    <p:sldId id="972" r:id="rId16"/>
    <p:sldId id="973" r:id="rId17"/>
    <p:sldId id="974" r:id="rId18"/>
    <p:sldId id="929" r:id="rId19"/>
    <p:sldId id="904" r:id="rId20"/>
    <p:sldId id="981" r:id="rId21"/>
    <p:sldId id="907" r:id="rId22"/>
    <p:sldId id="833" r:id="rId23"/>
    <p:sldId id="834" r:id="rId24"/>
    <p:sldId id="835" r:id="rId25"/>
    <p:sldId id="949" r:id="rId26"/>
    <p:sldId id="982" r:id="rId27"/>
    <p:sldId id="983" r:id="rId28"/>
    <p:sldId id="965" r:id="rId29"/>
    <p:sldId id="825" r:id="rId30"/>
    <p:sldId id="985" r:id="rId31"/>
    <p:sldId id="986" r:id="rId32"/>
    <p:sldId id="987" r:id="rId33"/>
    <p:sldId id="911" r:id="rId34"/>
    <p:sldId id="836" r:id="rId35"/>
    <p:sldId id="910" r:id="rId36"/>
    <p:sldId id="932" r:id="rId37"/>
    <p:sldId id="996" r:id="rId38"/>
    <p:sldId id="933" r:id="rId39"/>
    <p:sldId id="934" r:id="rId40"/>
    <p:sldId id="994" r:id="rId41"/>
    <p:sldId id="995" r:id="rId42"/>
    <p:sldId id="938" r:id="rId43"/>
    <p:sldId id="939" r:id="rId44"/>
    <p:sldId id="943" r:id="rId45"/>
    <p:sldId id="941" r:id="rId46"/>
    <p:sldId id="993" r:id="rId47"/>
    <p:sldId id="990" r:id="rId48"/>
    <p:sldId id="992" r:id="rId49"/>
    <p:sldId id="991" r:id="rId50"/>
    <p:sldId id="946" r:id="rId51"/>
    <p:sldId id="998" r:id="rId52"/>
    <p:sldId id="945" r:id="rId53"/>
    <p:sldId id="908" r:id="rId54"/>
    <p:sldId id="997" r:id="rId55"/>
    <p:sldId id="999" r:id="rId56"/>
    <p:sldId id="1003" r:id="rId57"/>
    <p:sldId id="1001" r:id="rId58"/>
  </p:sldIdLst>
  <p:sldSz cx="9144000" cy="6858000" type="screen4x3"/>
  <p:notesSz cx="6858000" cy="9144000"/>
  <p:defaultTextStyle>
    <a:defPPr>
      <a:defRPr lang="en-GB"/>
    </a:defPPr>
    <a:lvl1pPr algn="ctr" rtl="0" fontAlgn="base">
      <a:spcBef>
        <a:spcPct val="0"/>
      </a:spcBef>
      <a:spcAft>
        <a:spcPct val="0"/>
      </a:spcAft>
      <a:defRPr kern="1200">
        <a:solidFill>
          <a:schemeClr val="tx1"/>
        </a:solidFill>
        <a:latin typeface="Arial" charset="0"/>
        <a:ea typeface="ＭＳ Ｐゴシック" charset="0"/>
        <a:cs typeface="+mn-cs"/>
      </a:defRPr>
    </a:lvl1pPr>
    <a:lvl2pPr marL="457200" algn="ctr" rtl="0" fontAlgn="base">
      <a:spcBef>
        <a:spcPct val="0"/>
      </a:spcBef>
      <a:spcAft>
        <a:spcPct val="0"/>
      </a:spcAft>
      <a:defRPr kern="1200">
        <a:solidFill>
          <a:schemeClr val="tx1"/>
        </a:solidFill>
        <a:latin typeface="Arial" charset="0"/>
        <a:ea typeface="ＭＳ Ｐゴシック" charset="0"/>
        <a:cs typeface="+mn-cs"/>
      </a:defRPr>
    </a:lvl2pPr>
    <a:lvl3pPr marL="914400" algn="ctr" rtl="0" fontAlgn="base">
      <a:spcBef>
        <a:spcPct val="0"/>
      </a:spcBef>
      <a:spcAft>
        <a:spcPct val="0"/>
      </a:spcAft>
      <a:defRPr kern="1200">
        <a:solidFill>
          <a:schemeClr val="tx1"/>
        </a:solidFill>
        <a:latin typeface="Arial" charset="0"/>
        <a:ea typeface="ＭＳ Ｐゴシック" charset="0"/>
        <a:cs typeface="+mn-cs"/>
      </a:defRPr>
    </a:lvl3pPr>
    <a:lvl4pPr marL="1371600" algn="ctr" rtl="0" fontAlgn="base">
      <a:spcBef>
        <a:spcPct val="0"/>
      </a:spcBef>
      <a:spcAft>
        <a:spcPct val="0"/>
      </a:spcAft>
      <a:defRPr kern="1200">
        <a:solidFill>
          <a:schemeClr val="tx1"/>
        </a:solidFill>
        <a:latin typeface="Arial" charset="0"/>
        <a:ea typeface="ＭＳ Ｐゴシック" charset="0"/>
        <a:cs typeface="+mn-cs"/>
      </a:defRPr>
    </a:lvl4pPr>
    <a:lvl5pPr marL="1828800" algn="ctr"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984"/>
    <a:srgbClr val="1621FF"/>
    <a:srgbClr val="A50021"/>
    <a:srgbClr val="CC00FF"/>
    <a:srgbClr val="050724"/>
    <a:srgbClr val="030931"/>
    <a:srgbClr val="09072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ferSingleView="1">
    <p:restoredLeft sz="15620"/>
    <p:restoredTop sz="94660"/>
  </p:normalViewPr>
  <p:slideViewPr>
    <p:cSldViewPr>
      <p:cViewPr>
        <p:scale>
          <a:sx n="75" d="100"/>
          <a:sy n="75" d="100"/>
        </p:scale>
        <p:origin x="2172" y="8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73" d="100"/>
          <a:sy n="73" d="100"/>
        </p:scale>
        <p:origin x="-2584"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15667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5667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15667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475CC623-3E03-2242-8D4E-1AB61BC2EA8A}" type="slidenum">
              <a:rPr lang="en-US"/>
              <a:pPr/>
              <a:t>‹nr.›</a:t>
            </a:fld>
            <a:endParaRPr lang="en-US"/>
          </a:p>
        </p:txBody>
      </p:sp>
    </p:spTree>
    <p:extLst>
      <p:ext uri="{BB962C8B-B14F-4D97-AF65-F5344CB8AC3E}">
        <p14:creationId xmlns:p14="http://schemas.microsoft.com/office/powerpoint/2010/main" val="1172653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C88180E5-56AD-2C45-B4F7-FAEECB22C384}" type="slidenum">
              <a:rPr lang="en-US"/>
              <a:pPr/>
              <a:t>‹nr.›</a:t>
            </a:fld>
            <a:endParaRPr lang="en-US"/>
          </a:p>
        </p:txBody>
      </p:sp>
    </p:spTree>
    <p:extLst>
      <p:ext uri="{BB962C8B-B14F-4D97-AF65-F5344CB8AC3E}">
        <p14:creationId xmlns:p14="http://schemas.microsoft.com/office/powerpoint/2010/main" val="23390875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E34FEA-2B5B-7440-9F22-786980846434}" type="slidenum">
              <a:rPr lang="en-US"/>
              <a:pPr/>
              <a:t>4</a:t>
            </a:fld>
            <a:endParaRPr lang="en-US"/>
          </a:p>
        </p:txBody>
      </p:sp>
      <p:sp>
        <p:nvSpPr>
          <p:cNvPr id="15749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749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A04642-ADEA-D949-BAE2-CD295E967698}" type="slidenum">
              <a:rPr lang="en-US"/>
              <a:pPr/>
              <a:t>21</a:t>
            </a:fld>
            <a:endParaRPr lang="en-US"/>
          </a:p>
        </p:txBody>
      </p:sp>
      <p:sp>
        <p:nvSpPr>
          <p:cNvPr id="15482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482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3145AA-EF93-304A-9060-F57AAC01A489}" type="slidenum">
              <a:rPr lang="en-US"/>
              <a:pPr/>
              <a:t>22</a:t>
            </a:fld>
            <a:endParaRPr lang="en-US"/>
          </a:p>
        </p:txBody>
      </p:sp>
      <p:sp>
        <p:nvSpPr>
          <p:cNvPr id="1400834" name="Rectangle 2"/>
          <p:cNvSpPr>
            <a:spLocks noGrp="1" noRot="1" noChangeAspect="1" noChangeArrowheads="1" noTextEdit="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00835" name="Rectangle 3"/>
          <p:cNvSpPr>
            <a:spLocks noGrp="1" noChangeArrowheads="1"/>
          </p:cNvSpPr>
          <p:nvPr>
            <p:ph type="body" idx="1"/>
          </p:nvPr>
        </p:nvSpPr>
        <p:spPr bwMode="auto">
          <a:xfrm>
            <a:off x="914400" y="4346575"/>
            <a:ext cx="5029200" cy="3849688"/>
          </a:xfrm>
          <a:prstGeom prst="rect">
            <a:avLst/>
          </a:prstGeom>
          <a:solidFill>
            <a:srgbClr val="FFFFFF"/>
          </a:solidFill>
          <a:ln>
            <a:solidFill>
              <a:srgbClr val="000000"/>
            </a:solidFill>
            <a:miter lim="800000"/>
            <a:headEnd/>
            <a:tailEnd/>
          </a:ln>
        </p:spPr>
        <p:txBody>
          <a:bodyPr/>
          <a:lstStyle/>
          <a:p>
            <a:r>
              <a:rPr lang="en-US"/>
              <a:t>Þá vitum við að brjóstamissir getur haft djúpstæð áhrif á sumar konurnar bæði andlega og félagslega</a:t>
            </a:r>
          </a:p>
          <a:p>
            <a:r>
              <a:rPr lang="en-US"/>
              <a:t>Á sama hátt líta aðrar konur á þennan atburð sem tækifæri til að endurskoða sitt líf og takast á við framtíðina með opnum  örmum.</a:t>
            </a:r>
          </a:p>
          <a:p>
            <a:endParaRPr lang="en-US"/>
          </a:p>
          <a:p>
            <a:r>
              <a:rPr lang="en-US"/>
              <a:t>Það getur verið vandasamt þegar maður stendur frammi fyrir konu og hefur nýverið sagt henni að hún er með brjóstakrabbamein, í hvaða flokki hún er.</a:t>
            </a:r>
          </a:p>
          <a:p>
            <a:r>
              <a:rPr lang="en-US"/>
              <a:t>Það er krefjandi að ná þeim djúpum tengslum við konur til þess að skilja þess vilja einstakra kvenna og eru því þessir sérhæfðu hjúkrunarfræðingar mjög mikilvægur partur af þessari ákvörðunartöku</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A26929-938F-FB44-9343-BA9976D11F57}" type="slidenum">
              <a:rPr lang="en-US"/>
              <a:pPr/>
              <a:t>23</a:t>
            </a:fld>
            <a:endParaRPr lang="en-US"/>
          </a:p>
        </p:txBody>
      </p:sp>
      <p:sp>
        <p:nvSpPr>
          <p:cNvPr id="1402882" name="Rectangle 2"/>
          <p:cNvSpPr>
            <a:spLocks noGrp="1" noRot="1" noChangeAspect="1" noChangeArrowheads="1" noTextEdit="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02883" name="Rectangle 3"/>
          <p:cNvSpPr>
            <a:spLocks noGrp="1" noChangeArrowheads="1"/>
          </p:cNvSpPr>
          <p:nvPr>
            <p:ph type="body" idx="1"/>
          </p:nvPr>
        </p:nvSpPr>
        <p:spPr bwMode="auto">
          <a:xfrm>
            <a:off x="914400" y="4346575"/>
            <a:ext cx="5029200" cy="3849688"/>
          </a:xfrm>
          <a:prstGeom prst="rect">
            <a:avLst/>
          </a:prstGeom>
          <a:solidFill>
            <a:srgbClr val="FFFFFF"/>
          </a:solidFill>
          <a:ln>
            <a:solidFill>
              <a:srgbClr val="000000"/>
            </a:solidFill>
            <a:miter lim="800000"/>
            <a:headEnd/>
            <a:tailEnd/>
          </a:ln>
        </p:spPr>
        <p:txBody>
          <a:bodyPr/>
          <a:lstStyle/>
          <a:p>
            <a:r>
              <a:rPr lang="en-US"/>
              <a:t>Á meðan sumar konur eiga við mörg andleg og félagsleg vandamál að stríða í kjölfar brjóstabrottnáms eru aðrar konur sem takast á við framtíðina og lífið með opnum örmum endurskoða líf sitt og vegur brjóstabrottnám  lítið þegar allt annað er tekið til greina</a:t>
            </a:r>
          </a:p>
          <a:p>
            <a:r>
              <a:rPr lang="en-US"/>
              <a:t>Það getur verið vandasamt þegar maður stendur frammi fyrir konu og hefur nýverið sagt henni að hún er með brjóstakrabbamein, í hvaða flokki hún er.</a:t>
            </a:r>
          </a:p>
          <a:p>
            <a:r>
              <a:rPr lang="en-US"/>
              <a:t>Það er krefjandi að ná þeim djúpum tengslum við konur til þess að skilja þess vilja einstakra kvenna og eru því þessir sérhæfðu hjúkrunarfræðingar mjög mikilvægur partur af þessari ákvörðunartöku</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6104A0-85B2-0B42-B766-B262F16CF16E}" type="slidenum">
              <a:rPr lang="en-US"/>
              <a:pPr/>
              <a:t>24</a:t>
            </a:fld>
            <a:endParaRPr lang="en-US"/>
          </a:p>
        </p:txBody>
      </p:sp>
      <p:sp>
        <p:nvSpPr>
          <p:cNvPr id="1404930" name="Rectangle 2"/>
          <p:cNvSpPr>
            <a:spLocks noGrp="1" noRot="1" noChangeAspect="1" noChangeArrowheads="1" noTextEdit="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04931" name="Rectangle 3"/>
          <p:cNvSpPr>
            <a:spLocks noGrp="1" noChangeArrowheads="1"/>
          </p:cNvSpPr>
          <p:nvPr>
            <p:ph type="body" idx="1"/>
          </p:nvPr>
        </p:nvSpPr>
        <p:spPr bwMode="auto">
          <a:xfrm>
            <a:off x="914400" y="4346575"/>
            <a:ext cx="5029200" cy="3849688"/>
          </a:xfrm>
          <a:prstGeom prst="rect">
            <a:avLst/>
          </a:prstGeom>
          <a:solidFill>
            <a:srgbClr val="FFFFFF"/>
          </a:solidFill>
          <a:ln>
            <a:solidFill>
              <a:srgbClr val="000000"/>
            </a:solidFill>
            <a:miter lim="800000"/>
            <a:headEnd/>
            <a:tailEnd/>
          </a:ln>
        </p:spPr>
        <p:txBody>
          <a:bodyPr/>
          <a:lstStyle/>
          <a:p>
            <a:r>
              <a:rPr lang="is-IS"/>
              <a:t>Ef við tökum til dæmis konu sem þarf að fara í brjóstabrottnám</a:t>
            </a:r>
          </a:p>
          <a:p>
            <a:r>
              <a:rPr lang="is-IS"/>
              <a:t>H’un brosir en hvaða áhrif hefur mastektómían raunverulegt haft á hennar líf og lífsgæði</a:t>
            </a:r>
          </a:p>
          <a:p>
            <a:r>
              <a:rPr lang="is-IS"/>
              <a:t>Það er athyglisvert að skoða skilgreininguna á lífsgæði</a:t>
            </a:r>
          </a:p>
          <a:p>
            <a:r>
              <a:rPr lang="is-IS"/>
              <a:t>Þar er lagt áherslu á mat einstaklingsins og eina leiðin til þess að komast að þessu er að tala við konuna </a:t>
            </a:r>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Cosmesis encompesses</a:t>
            </a:r>
          </a:p>
          <a:p>
            <a:endParaRPr lang="en-US"/>
          </a:p>
          <a:p>
            <a:r>
              <a:rPr lang="en-US"/>
              <a:t>And surely cosmetic issues in breast cancer surgery and its relationship with quality of life issues is certainly not  a new thing. If you look at the basic outcome measure of the mastectomy vs. breast conservation trials both in the USA and Europe, it was percieved that breast conservation would provide better cosmetic outcomes when compared to mastectomy. Although none of these trials in fact assessed cosmesis.</a:t>
            </a:r>
          </a:p>
        </p:txBody>
      </p:sp>
      <p:sp>
        <p:nvSpPr>
          <p:cNvPr id="4" name="Slide Number Placeholder 3"/>
          <p:cNvSpPr>
            <a:spLocks noGrp="1"/>
          </p:cNvSpPr>
          <p:nvPr>
            <p:ph type="sldNum" sz="quarter" idx="5"/>
          </p:nvPr>
        </p:nvSpPr>
        <p:spPr/>
        <p:txBody>
          <a:bodyPr/>
          <a:lstStyle/>
          <a:p>
            <a:pPr>
              <a:defRPr/>
            </a:pPr>
            <a:fld id="{4AA64281-F230-754F-9991-40F372A2CA9A}" type="slidenum">
              <a:rPr lang="en-US" smtClean="0"/>
              <a:pPr>
                <a:defRPr/>
              </a:pPr>
              <a:t>25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763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pPr marL="39688">
              <a:spcBef>
                <a:spcPts val="413"/>
              </a:spcBef>
            </a:pPr>
            <a:r>
              <a:rPr lang="en-US">
                <a:solidFill>
                  <a:srgbClr val="000000"/>
                </a:solidFill>
                <a:cs typeface="Arial" charset="0"/>
                <a:sym typeface="Arial" charset="0"/>
              </a:rPr>
              <a:t>Optimizing local control by achieving low rates of margin involvement and local recurrence, whilst at the same time achieving low rates of cosmetic failure, at the same time we want to achieve low rates of morbidity, as we do not want to put our patients through unecessarily big surgery to achieve optimal outcomes on both parts  </a:t>
            </a:r>
          </a:p>
          <a:p>
            <a:pPr marL="39688">
              <a:spcBef>
                <a:spcPts val="413"/>
              </a:spcBef>
            </a:pPr>
            <a:r>
              <a:rPr lang="en-US">
                <a:solidFill>
                  <a:srgbClr val="000000"/>
                </a:solidFill>
                <a:cs typeface="Arial" charset="0"/>
                <a:sym typeface="Arial" charset="0"/>
              </a:rPr>
              <a:t>Optimizing the two important outcomes of breast conservation, that is local control by big wide local excisions and decrease risk of margin involvement and decreasing risk of cosmetic failure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8BAAC6-03C2-7043-A502-A7FFB99C43AF}" type="slidenum">
              <a:rPr lang="en-US"/>
              <a:pPr/>
              <a:t>27</a:t>
            </a:fld>
            <a:endParaRPr lang="en-US"/>
          </a:p>
        </p:txBody>
      </p:sp>
      <p:sp>
        <p:nvSpPr>
          <p:cNvPr id="1284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84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B95958-68C9-D440-9EAF-D3DE91DEED33}" type="slidenum">
              <a:rPr lang="en-US"/>
              <a:pPr/>
              <a:t>28</a:t>
            </a:fld>
            <a:endParaRPr lang="en-US"/>
          </a:p>
        </p:txBody>
      </p:sp>
      <p:sp>
        <p:nvSpPr>
          <p:cNvPr id="1241090" name="Rectangle 2"/>
          <p:cNvSpPr>
            <a:spLocks noGrp="1" noRot="1" noChangeAspect="1" noChangeArrowheads="1" noTextEdit="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241091" name="Rectangle 3"/>
          <p:cNvSpPr>
            <a:spLocks noGrp="1" noChangeArrowheads="1"/>
          </p:cNvSpPr>
          <p:nvPr>
            <p:ph type="body" idx="1"/>
          </p:nvPr>
        </p:nvSpPr>
        <p:spPr bwMode="auto">
          <a:xfrm>
            <a:off x="914400" y="4346575"/>
            <a:ext cx="5029200" cy="3849688"/>
          </a:xfrm>
          <a:prstGeom prst="rect">
            <a:avLst/>
          </a:prstGeom>
          <a:solidFill>
            <a:srgbClr val="FFFFFF"/>
          </a:solidFill>
          <a:ln>
            <a:solidFill>
              <a:srgbClr val="000000"/>
            </a:solidFill>
            <a:miter lim="800000"/>
            <a:headEnd/>
            <a:tailEnd/>
          </a:ln>
        </p:spPr>
        <p:txBody>
          <a:bodyPr/>
          <a:lstStyle/>
          <a:p>
            <a:r>
              <a:rPr lang="en-US" altLang="ja-JP">
                <a:cs typeface="ＭＳ Ｐゴシック" charset="0"/>
              </a:rPr>
              <a:t>Í sérhæfðum brjóstaeiningum þar sem fjöldi aðgerða pr. Kírúrg er hærri er kírúrgíska meðferðin markvissari, staðbundnar og regional endurkomutíðnin lægri og þar með horfurnar betri.</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704393-3F80-4246-8E9E-2E17DA390B72}" type="slidenum">
              <a:rPr lang="en-US"/>
              <a:pPr/>
              <a:t>29</a:t>
            </a:fld>
            <a:endParaRPr lang="en-US"/>
          </a:p>
        </p:txBody>
      </p:sp>
      <p:sp>
        <p:nvSpPr>
          <p:cNvPr id="1384450" name="Rectangle 2"/>
          <p:cNvSpPr>
            <a:spLocks noGrp="1" noRot="1" noChangeAspect="1" noChangeArrowheads="1" noTextEdit="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384451" name="Rectangle 3"/>
          <p:cNvSpPr>
            <a:spLocks noGrp="1" noChangeArrowheads="1"/>
          </p:cNvSpPr>
          <p:nvPr>
            <p:ph type="body" idx="1"/>
          </p:nvPr>
        </p:nvSpPr>
        <p:spPr bwMode="auto">
          <a:xfrm>
            <a:off x="914400" y="4346575"/>
            <a:ext cx="5029200" cy="384968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ED5791-C7B1-2044-90DF-901C2BDDFED9}" type="slidenum">
              <a:rPr lang="en-US"/>
              <a:pPr/>
              <a:t>30</a:t>
            </a:fld>
            <a:endParaRPr lang="en-US"/>
          </a:p>
        </p:txBody>
      </p:sp>
      <p:sp>
        <p:nvSpPr>
          <p:cNvPr id="4249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2496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So the concept of oncoplastic breast surgery was used for techniques that improve outcomes in breast conservation with volume replacement or volume displacement and immediate total breast reconstruction. </a:t>
            </a:r>
          </a:p>
          <a:p>
            <a:endParaRPr lang="en-US"/>
          </a:p>
          <a:p>
            <a:r>
              <a:rPr lang="en-US"/>
              <a:t>More recently the term has been expanded to incorporate techniques to improve outcomes of traditional breast cancer surgery, risk reducing surgery and delayed total breast reconstruction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4F2181-3F30-8644-90DD-70D684136FAD}" type="slidenum">
              <a:rPr lang="en-US"/>
              <a:pPr/>
              <a:t>8</a:t>
            </a:fld>
            <a:endParaRPr lang="en-US"/>
          </a:p>
        </p:txBody>
      </p:sp>
      <p:sp>
        <p:nvSpPr>
          <p:cNvPr id="4249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2496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So the concept of oncoplastic breast surgery was used for techniques that improve outcomes in breast conservation with volume replacement or volume displacement and immediate total breast reconstruction. </a:t>
            </a:r>
          </a:p>
          <a:p>
            <a:endParaRPr lang="en-US"/>
          </a:p>
          <a:p>
            <a:r>
              <a:rPr lang="en-US"/>
              <a:t>More recently the term has been expanded to incorporate techniques to improve outcomes of traditional breast cancer surgery, risk reducing surgery and delayed total breast reconstruction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D016BD-1B54-A44E-A09D-D087758DED20}" type="slidenum">
              <a:rPr lang="en-US"/>
              <a:pPr/>
              <a:t>31</a:t>
            </a:fld>
            <a:endParaRPr lang="en-US"/>
          </a:p>
        </p:txBody>
      </p:sp>
      <p:sp>
        <p:nvSpPr>
          <p:cNvPr id="826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2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BF9D17-75DE-E844-AA60-C9DEDEBEE5F5}" type="slidenum">
              <a:rPr lang="en-US"/>
              <a:pPr/>
              <a:t>32</a:t>
            </a:fld>
            <a:endParaRPr lang="en-US"/>
          </a:p>
        </p:txBody>
      </p:sp>
      <p:sp>
        <p:nvSpPr>
          <p:cNvPr id="6789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78915"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pPr marL="79375">
              <a:spcBef>
                <a:spcPts val="413"/>
              </a:spcBef>
            </a:pPr>
            <a:r>
              <a:rPr lang="en-US">
                <a:solidFill>
                  <a:srgbClr val="000000"/>
                </a:solidFill>
                <a:cs typeface="Arial" charset="0"/>
                <a:sym typeface="Arial" charset="0"/>
              </a:rPr>
              <a:t>We believe that we are, with this type of surgery , having a major impact on the quality of life of our patients</a:t>
            </a:r>
          </a:p>
          <a:p>
            <a:pPr marL="79375">
              <a:spcBef>
                <a:spcPts val="413"/>
              </a:spcBef>
            </a:pPr>
            <a:endParaRPr lang="en-US">
              <a:solidFill>
                <a:srgbClr val="000000"/>
              </a:solidFill>
              <a:cs typeface="Arial" charset="0"/>
              <a:sym typeface="Arial" charset="0"/>
            </a:endParaRPr>
          </a:p>
          <a:p>
            <a:pPr marL="79375">
              <a:spcBef>
                <a:spcPts val="413"/>
              </a:spcBef>
            </a:pPr>
            <a:r>
              <a:rPr lang="en-US">
                <a:solidFill>
                  <a:srgbClr val="000000"/>
                </a:solidFill>
                <a:cs typeface="Arial" charset="0"/>
                <a:sym typeface="Arial" charset="0"/>
              </a:rPr>
              <a:t>In the hope that this will of course improve the quality of life of our patients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4EF890-D48B-9249-AC83-27367DF51CC3}" type="slidenum">
              <a:rPr lang="en-US"/>
              <a:pPr/>
              <a:t>33</a:t>
            </a:fld>
            <a:endParaRPr lang="en-US"/>
          </a:p>
        </p:txBody>
      </p:sp>
      <p:sp>
        <p:nvSpPr>
          <p:cNvPr id="1580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80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46B3A-79CD-3642-9E9D-4281707C5D3E}" type="slidenum">
              <a:rPr lang="en-US"/>
              <a:pPr/>
              <a:t>34</a:t>
            </a:fld>
            <a:endParaRPr lang="en-US"/>
          </a:p>
        </p:txBody>
      </p:sp>
      <p:sp>
        <p:nvSpPr>
          <p:cNvPr id="14069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069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Er það alveg ljóst að ef við bjóðum bara upp á einfaldan fleygskurð eða brottnám, þá munu lífsgæði margra kvenna vera verulega skert, þó þær séu læknaðar af sínum sjúkdómi</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4A0129-C2B9-CF41-A900-A08B190D156F}" type="slidenum">
              <a:rPr lang="en-US"/>
              <a:pPr/>
              <a:t>35</a:t>
            </a:fld>
            <a:endParaRPr lang="en-US"/>
          </a:p>
        </p:txBody>
      </p:sp>
      <p:sp>
        <p:nvSpPr>
          <p:cNvPr id="15544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544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803F14-1B6F-1D4A-B3D5-DBFE48ADA6F0}" type="slidenum">
              <a:rPr lang="en-US"/>
              <a:pPr/>
              <a:t>36</a:t>
            </a:fld>
            <a:endParaRPr lang="en-US"/>
          </a:p>
        </p:txBody>
      </p:sp>
      <p:sp>
        <p:nvSpPr>
          <p:cNvPr id="16046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046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803F14-1B6F-1D4A-B3D5-DBFE48ADA6F0}" type="slidenum">
              <a:rPr lang="en-US"/>
              <a:pPr/>
              <a:t>37</a:t>
            </a:fld>
            <a:endParaRPr lang="en-US"/>
          </a:p>
        </p:txBody>
      </p:sp>
      <p:sp>
        <p:nvSpPr>
          <p:cNvPr id="16046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046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34676B-DED8-3443-95C4-DD77BEA8B054}" type="slidenum">
              <a:rPr lang="en-US"/>
              <a:pPr/>
              <a:t>38</a:t>
            </a:fld>
            <a:endParaRPr lang="en-US"/>
          </a:p>
        </p:txBody>
      </p:sp>
      <p:sp>
        <p:nvSpPr>
          <p:cNvPr id="16066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066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479961-E944-5040-884B-F4C419B38C89}" type="slidenum">
              <a:rPr lang="en-US"/>
              <a:pPr/>
              <a:t>39</a:t>
            </a:fld>
            <a:endParaRPr lang="en-US"/>
          </a:p>
        </p:txBody>
      </p:sp>
      <p:sp>
        <p:nvSpPr>
          <p:cNvPr id="16087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087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Tv</a:t>
            </a:r>
            <a:r>
              <a:rPr lang="en-US" altLang="ja-JP">
                <a:cs typeface="ＭＳ Ｐゴシック" charset="0"/>
              </a:rPr>
              <a:t>íþættur tilgangur: Taka cancerinn og minnka brjóst,ekki af því bara, heldur geislameðferð auðveldari</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BF4F1-1851-8C46-8BA1-CDBEC8D7E749}" type="slidenum">
              <a:rPr lang="en-US"/>
              <a:pPr/>
              <a:t>42</a:t>
            </a:fld>
            <a:endParaRPr lang="en-US"/>
          </a:p>
        </p:txBody>
      </p:sp>
      <p:sp>
        <p:nvSpPr>
          <p:cNvPr id="16168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168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is-IS"/>
          </a:p>
        </p:txBody>
      </p:sp>
      <p:sp>
        <p:nvSpPr>
          <p:cNvPr id="4" name="Slide Number Placeholder 3"/>
          <p:cNvSpPr>
            <a:spLocks noGrp="1"/>
          </p:cNvSpPr>
          <p:nvPr>
            <p:ph type="sldNum" sz="quarter" idx="5"/>
          </p:nvPr>
        </p:nvSpPr>
        <p:spPr/>
        <p:txBody>
          <a:bodyPr/>
          <a:lstStyle/>
          <a:p>
            <a:pPr>
              <a:defRPr/>
            </a:pPr>
            <a:fld id="{C8A8FCE8-F27E-FE4A-95A2-7EB4881E15AC}" type="slidenum">
              <a:rPr lang="en-US" smtClean="0"/>
              <a:pPr>
                <a:defRPr/>
              </a:pPr>
              <a:t>9</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80689F-A973-C743-A114-0D674CACDDDB}" type="slidenum">
              <a:rPr lang="en-US"/>
              <a:pPr/>
              <a:t>43</a:t>
            </a:fld>
            <a:endParaRPr lang="en-US"/>
          </a:p>
        </p:txBody>
      </p:sp>
      <p:sp>
        <p:nvSpPr>
          <p:cNvPr id="16189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189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B627899-BE92-2546-A600-77D6FA7F78EB}" type="slidenum">
              <a:rPr lang="en-US"/>
              <a:pPr/>
              <a:t>44</a:t>
            </a:fld>
            <a:endParaRPr lang="en-US"/>
          </a:p>
        </p:txBody>
      </p:sp>
      <p:sp>
        <p:nvSpPr>
          <p:cNvPr id="1627138" name="Slide Image Placeholder 1"/>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27139"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defTabSz="457200">
              <a:spcBef>
                <a:spcPct val="0"/>
              </a:spcBef>
            </a:pPr>
            <a:endParaRPr lang="en-US"/>
          </a:p>
        </p:txBody>
      </p:sp>
      <p:sp>
        <p:nvSpPr>
          <p:cNvPr id="34819"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lvl1pPr algn="l" defTabSz="457200">
              <a:defRPr>
                <a:solidFill>
                  <a:schemeClr val="tx1"/>
                </a:solidFill>
                <a:latin typeface="Arial" charset="0"/>
                <a:ea typeface="ＭＳ Ｐゴシック" charset="0"/>
              </a:defRPr>
            </a:lvl1pPr>
            <a:lvl2pPr marL="37931725" indent="-37474525" algn="l" defTabSz="457200">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pPr algn="r"/>
            <a:fld id="{3D250CF0-B416-EA4C-874E-4E81C6E5A950}" type="slidenum">
              <a:rPr lang="en-US" sz="1200">
                <a:latin typeface="Calibri" charset="0"/>
                <a:cs typeface="ＭＳ Ｐゴシック" charset="0"/>
              </a:rPr>
              <a:pPr algn="r"/>
              <a:t>44</a:t>
            </a:fld>
            <a:endParaRPr lang="en-US" sz="1200">
              <a:latin typeface="Calibri"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09F52D-5DC3-2745-AFDC-9AD17C1AE962}" type="slidenum">
              <a:rPr lang="en-US"/>
              <a:pPr/>
              <a:t>45</a:t>
            </a:fld>
            <a:endParaRPr lang="en-US"/>
          </a:p>
        </p:txBody>
      </p:sp>
      <p:sp>
        <p:nvSpPr>
          <p:cNvPr id="16230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23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8BAAC6-03C2-7043-A502-A7FFB99C43AF}" type="slidenum">
              <a:rPr lang="en-US"/>
              <a:pPr/>
              <a:t>46</a:t>
            </a:fld>
            <a:endParaRPr lang="en-US"/>
          </a:p>
        </p:txBody>
      </p:sp>
      <p:sp>
        <p:nvSpPr>
          <p:cNvPr id="1284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84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EE01C9-9A1F-B241-8BA4-0EA9477A98D4}" type="slidenum">
              <a:rPr lang="en-US"/>
              <a:pPr/>
              <a:t>50</a:t>
            </a:fld>
            <a:endParaRPr lang="en-US"/>
          </a:p>
        </p:txBody>
      </p:sp>
      <p:sp>
        <p:nvSpPr>
          <p:cNvPr id="16353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3533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Þ</a:t>
            </a:r>
            <a:r>
              <a:rPr lang="en-US" altLang="ja-JP">
                <a:cs typeface="ＭＳ Ｐゴシック" charset="0"/>
              </a:rPr>
              <a:t>ó tæknilega svipaðar aðferðir, þá er hugmyndafræðin og drifkraftin á bak við það allt annar</a:t>
            </a: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1"/>
          <p:cNvSpPr>
            <a:spLocks noGrp="1" noRot="1" noChangeAspect="1" noChangeArrowheads="1"/>
          </p:cNvSpPr>
          <p:nvPr>
            <p:ph type="sldImg"/>
          </p:nvPr>
        </p:nvSpPr>
        <p:spPr>
          <a:solidFill>
            <a:srgbClr val="FFFFFF"/>
          </a:solidFill>
          <a:ln/>
        </p:spPr>
      </p:sp>
      <p:sp>
        <p:nvSpPr>
          <p:cNvPr id="239618" name="Rectangle 2"/>
          <p:cNvSpPr>
            <a:spLocks noGrp="1" noChangeArrowheads="1"/>
          </p:cNvSpPr>
          <p:nvPr>
            <p:ph type="body" idx="1"/>
          </p:nvPr>
        </p:nvSpPr>
        <p:spPr>
          <a:ln/>
        </p:spPr>
        <p:txBody>
          <a:bodyPr/>
          <a:lstStyle/>
          <a:p>
            <a:pPr marL="39688" eaLnBrk="1" hangingPunct="1">
              <a:spcBef>
                <a:spcPts val="413"/>
              </a:spcBef>
              <a:defRPr/>
            </a:pPr>
            <a:r>
              <a:rPr lang="en-US">
                <a:solidFill>
                  <a:srgbClr val="000000"/>
                </a:solidFill>
                <a:cs typeface="Arial" charset="0"/>
                <a:sym typeface="Arial" charset="0"/>
              </a:rPr>
              <a:t>Offer and have choice</a:t>
            </a:r>
          </a:p>
          <a:p>
            <a:pPr marL="39688" eaLnBrk="1" hangingPunct="1">
              <a:spcBef>
                <a:spcPts val="413"/>
              </a:spcBef>
              <a:defRPr/>
            </a:pPr>
            <a:r>
              <a:rPr lang="en-US">
                <a:solidFill>
                  <a:srgbClr val="000000"/>
                </a:solidFill>
                <a:cs typeface="Arial" charset="0"/>
                <a:sym typeface="Arial" charset="0"/>
              </a:rPr>
              <a:t>Cancer related factors – deliberately left out as I don´t believe they are of  as much an issue as before.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F3E5D0-81CF-A345-8795-F97693F5156D}" type="slidenum">
              <a:rPr lang="en-US"/>
              <a:pPr/>
              <a:t>52</a:t>
            </a:fld>
            <a:endParaRPr lang="en-US"/>
          </a:p>
        </p:txBody>
      </p:sp>
      <p:sp>
        <p:nvSpPr>
          <p:cNvPr id="16312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312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The relevant question now in our current climate of economic crisis is, will the hospital managers in our hospital allow the continuing evolution of breast surgery to continue????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57B64A-2508-734F-9DFE-2D88694A0EBE}" type="slidenum">
              <a:rPr lang="en-US"/>
              <a:pPr/>
              <a:t>53</a:t>
            </a:fld>
            <a:endParaRPr lang="en-US"/>
          </a:p>
        </p:txBody>
      </p:sp>
      <p:sp>
        <p:nvSpPr>
          <p:cNvPr id="15503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50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And although the main goals of this cancer plan was to streamline and improve the efficiency of the patients pathways from diagnosis to treatment, spin-off issues from this plan was the assessment of quality and accessibility of various aspects of the service.</a:t>
            </a:r>
          </a:p>
          <a:p>
            <a:r>
              <a:rPr lang="en-US"/>
              <a:t>With regards to breast cancer surgery, an nationwide audit showed that in 1997 tol 1998, only 7% of patients treated with mastectomy had immediate total breast reconstruction and furthermore, there was a great variation in this percentage and accessibility for reconstruction, depending on where you lived in the country</a:t>
            </a:r>
          </a:p>
          <a:p>
            <a:endParaRPr lang="en-US"/>
          </a:p>
          <a:p>
            <a:r>
              <a:rPr lang="en-US"/>
              <a:t>Only about 5% of patients in the late 1990</a:t>
            </a:r>
            <a:r>
              <a:rPr lang="en-US" altLang="ja-JP">
                <a:cs typeface="ＭＳ Ｐゴシック" charset="0"/>
              </a:rPr>
              <a:t>´s were offered immediate breast reconstruction</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F3E5D0-81CF-A345-8795-F97693F5156D}" type="slidenum">
              <a:rPr lang="en-US"/>
              <a:pPr/>
              <a:t>54</a:t>
            </a:fld>
            <a:endParaRPr lang="en-US"/>
          </a:p>
        </p:txBody>
      </p:sp>
      <p:sp>
        <p:nvSpPr>
          <p:cNvPr id="16312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312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The relevant question now in our current climate of economic crisis is, will the hospital managers in our hospital allow the continuing evolution of breast surgery to continue????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803F14-1B6F-1D4A-B3D5-DBFE48ADA6F0}" type="slidenum">
              <a:rPr lang="en-US"/>
              <a:pPr/>
              <a:t>55</a:t>
            </a:fld>
            <a:endParaRPr lang="en-US"/>
          </a:p>
        </p:txBody>
      </p:sp>
      <p:sp>
        <p:nvSpPr>
          <p:cNvPr id="16046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046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BF7DB8-B954-BA43-A44D-7984A802F432}" type="slidenum">
              <a:rPr lang="en-US"/>
              <a:pPr/>
              <a:t>10</a:t>
            </a:fld>
            <a:endParaRPr lang="en-US"/>
          </a:p>
        </p:txBody>
      </p:sp>
      <p:sp>
        <p:nvSpPr>
          <p:cNvPr id="1585154" name="Rectangle 1026"/>
          <p:cNvSpPr>
            <a:spLocks noGrp="1" noRot="1" noChangeAspect="1" noChangeArrowheads="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85155" name="Rectangle 1027"/>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803F14-1B6F-1D4A-B3D5-DBFE48ADA6F0}" type="slidenum">
              <a:rPr lang="en-US"/>
              <a:pPr/>
              <a:t>56</a:t>
            </a:fld>
            <a:endParaRPr lang="en-US"/>
          </a:p>
        </p:txBody>
      </p:sp>
      <p:sp>
        <p:nvSpPr>
          <p:cNvPr id="16046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046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803F14-1B6F-1D4A-B3D5-DBFE48ADA6F0}" type="slidenum">
              <a:rPr lang="en-US"/>
              <a:pPr/>
              <a:t>57</a:t>
            </a:fld>
            <a:endParaRPr lang="en-US"/>
          </a:p>
        </p:txBody>
      </p:sp>
      <p:sp>
        <p:nvSpPr>
          <p:cNvPr id="16046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046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4276B4-83CA-0E40-B43F-5A14AB4D4EA4}" type="slidenum">
              <a:rPr lang="en-US"/>
              <a:pPr/>
              <a:t>16</a:t>
            </a:fld>
            <a:endParaRPr lang="en-US"/>
          </a:p>
        </p:txBody>
      </p:sp>
      <p:sp>
        <p:nvSpPr>
          <p:cNvPr id="710658" name="Rectangle 2"/>
          <p:cNvSpPr>
            <a:spLocks noGrp="1" noRot="1" noChangeAspect="1" noChangeArrowheads="1" noTextEdit="1"/>
          </p:cNvSpPr>
          <p:nvPr>
            <p:ph type="sldImg"/>
          </p:nvPr>
        </p:nvSpPr>
        <p:spPr bwMode="auto">
          <a:xfrm>
            <a:off x="1158875" y="685561"/>
            <a:ext cx="4540250" cy="3427801"/>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10659" name="Rectangle 3"/>
          <p:cNvSpPr>
            <a:spLocks noGrp="1" noChangeArrowheads="1"/>
          </p:cNvSpPr>
          <p:nvPr>
            <p:ph type="body" idx="1"/>
          </p:nvPr>
        </p:nvSpPr>
        <p:spPr bwMode="auto">
          <a:xfrm>
            <a:off x="685800" y="4343481"/>
            <a:ext cx="5486400" cy="4114960"/>
          </a:xfrm>
          <a:prstGeom prst="rect">
            <a:avLst/>
          </a:prstGeom>
          <a:solidFill>
            <a:srgbClr val="FFFFFF"/>
          </a:solidFill>
          <a:ln>
            <a:solidFill>
              <a:srgbClr val="000000"/>
            </a:solidFill>
            <a:miter lim="800000"/>
            <a:headEnd/>
            <a:tailEnd/>
          </a:ln>
        </p:spPr>
        <p:txBody>
          <a:bodyPr/>
          <a:lstStyle/>
          <a:p>
            <a:r>
              <a:rPr lang="is-IS"/>
              <a:t>Surgery to the breast has undergone significant changes within the last 30 years.  </a:t>
            </a:r>
          </a:p>
          <a:p>
            <a:r>
              <a:rPr lang="is-IS"/>
              <a:t>Until the 1960´s the operation of choice was radical mastectomy.  </a:t>
            </a:r>
          </a:p>
          <a:p>
            <a:r>
              <a:rPr lang="is-IS"/>
              <a:t>In the 1970´s and 1980´s several big trials worldwide demonstrated that breast-conserving surgery in the form of a wide local excision followed by breast radiotherapy was equivalent to mastectomy in terms of overall survival and local recurrence rate.</a:t>
            </a:r>
          </a:p>
          <a:p>
            <a:r>
              <a:rPr lang="is-IS"/>
              <a:t>The surgical options that we offer newly diagnosed breast cancer patients today is based on two major randomized trial with a long-term survival results</a:t>
            </a:r>
          </a:p>
          <a:p>
            <a:r>
              <a:rPr lang="is-IS"/>
              <a:t>The first one, with a first follow-up published in 1981 showed that for small tumours, the survival of women treated with quadrantectomies and radiotherapy was equal to if they were treated with mastectomy.  Quadrantectomy implies that a quarter of the breast was removed and often these women have breast deformities.  On longer term follow-up and most recently a 20 year follow-up confirmed these early findings</a:t>
            </a:r>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135A15-E0D1-6040-A390-4C1CAF36B808}" type="slidenum">
              <a:rPr lang="en-US"/>
              <a:pPr/>
              <a:t>17</a:t>
            </a:fld>
            <a:endParaRPr lang="en-US"/>
          </a:p>
        </p:txBody>
      </p:sp>
      <p:sp>
        <p:nvSpPr>
          <p:cNvPr id="712706" name="Rectangle 2"/>
          <p:cNvSpPr>
            <a:spLocks noGrp="1" noRot="1" noChangeAspect="1" noChangeArrowheads="1" noTextEdit="1"/>
          </p:cNvSpPr>
          <p:nvPr>
            <p:ph type="sldImg"/>
          </p:nvPr>
        </p:nvSpPr>
        <p:spPr bwMode="auto">
          <a:xfrm>
            <a:off x="1158875" y="685561"/>
            <a:ext cx="4540250" cy="3427801"/>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12707" name="Rectangle 3"/>
          <p:cNvSpPr>
            <a:spLocks noGrp="1" noChangeArrowheads="1"/>
          </p:cNvSpPr>
          <p:nvPr>
            <p:ph type="body" idx="1"/>
          </p:nvPr>
        </p:nvSpPr>
        <p:spPr bwMode="auto">
          <a:xfrm>
            <a:off x="685800" y="4343481"/>
            <a:ext cx="5486400" cy="4114960"/>
          </a:xfrm>
          <a:prstGeom prst="rect">
            <a:avLst/>
          </a:prstGeom>
          <a:solidFill>
            <a:srgbClr val="FFFFFF"/>
          </a:solidFill>
          <a:ln>
            <a:solidFill>
              <a:srgbClr val="000000"/>
            </a:solidFill>
            <a:miter lim="800000"/>
            <a:headEnd/>
            <a:tailEnd/>
          </a:ln>
        </p:spPr>
        <p:txBody>
          <a:bodyPr/>
          <a:lstStyle/>
          <a:p>
            <a:r>
              <a:rPr lang="is-IS"/>
              <a:t>A further randomized trial by Fisher, where now a lumpectomy, that is only the tumour with a small rim of normal tissue, was excised, showed for tumours up to 4 cm in size, was associated with an equal survival to mastectomy and this, as in the Veronesi trial, was confirmed on 20 year follow-up. </a:t>
            </a:r>
          </a:p>
          <a:p>
            <a:r>
              <a:rPr lang="is-IS"/>
              <a:t>This type of breast conserving surgery emphasized the point that there was no need to take out more tissue than was needed to obtain free margins.  This way the risk of breast deformities were minimized.</a:t>
            </a:r>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A46963-3576-034D-8CEB-8E5680B4071D}" type="slidenum">
              <a:rPr lang="en-US"/>
              <a:pPr/>
              <a:t>18</a:t>
            </a:fld>
            <a:endParaRPr lang="en-US"/>
          </a:p>
        </p:txBody>
      </p:sp>
      <p:sp>
        <p:nvSpPr>
          <p:cNvPr id="1597442" name="Rectangle 2"/>
          <p:cNvSpPr>
            <a:spLocks noGrp="1" noRot="1" noChangeAspect="1" noChangeArrowheads="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9744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2F6479-B8FB-9047-9716-597EFA730500}" type="slidenum">
              <a:rPr lang="en-US"/>
              <a:pPr/>
              <a:t>19</a:t>
            </a:fld>
            <a:endParaRPr lang="en-US"/>
          </a:p>
        </p:txBody>
      </p:sp>
      <p:sp>
        <p:nvSpPr>
          <p:cNvPr id="1542146" name="Rectangle 1026"/>
          <p:cNvSpPr>
            <a:spLocks noGrp="1" noRot="1" noChangeAspect="1" noChangeArrowheads="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42147" name="Rectangle 1027"/>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72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pPr marL="39688">
              <a:spcBef>
                <a:spcPts val="413"/>
              </a:spcBef>
            </a:pPr>
            <a:r>
              <a:rPr lang="en-US">
                <a:solidFill>
                  <a:srgbClr val="000000"/>
                </a:solidFill>
                <a:cs typeface="Arial" charset="0"/>
                <a:sym typeface="Arial" charset="0"/>
              </a:rPr>
              <a:t>Completely irrespective of treatment the qol of survivals becomes important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s-I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s-IS"/>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GB"/>
          </a:p>
        </p:txBody>
      </p:sp>
    </p:spTree>
    <p:extLst>
      <p:ext uri="{BB962C8B-B14F-4D97-AF65-F5344CB8AC3E}">
        <p14:creationId xmlns:p14="http://schemas.microsoft.com/office/powerpoint/2010/main" val="4241330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4" name="Date Placeholder 3"/>
          <p:cNvSpPr>
            <a:spLocks noGrp="1"/>
          </p:cNvSpPr>
          <p:nvPr>
            <p:ph type="dt" sz="half" idx="10"/>
          </p:nvPr>
        </p:nvSpPr>
        <p:spPr/>
        <p:txBody>
          <a:bodyPr/>
          <a:lstStyle>
            <a:lvl1pPr>
              <a:defRPr/>
            </a:lvl1pPr>
          </a:lstStyle>
          <a:p>
            <a:endParaRPr lang="en-GB"/>
          </a:p>
        </p:txBody>
      </p:sp>
    </p:spTree>
    <p:extLst>
      <p:ext uri="{BB962C8B-B14F-4D97-AF65-F5344CB8AC3E}">
        <p14:creationId xmlns:p14="http://schemas.microsoft.com/office/powerpoint/2010/main" val="3192279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s-I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4" name="Date Placeholder 3"/>
          <p:cNvSpPr>
            <a:spLocks noGrp="1"/>
          </p:cNvSpPr>
          <p:nvPr>
            <p:ph type="dt" sz="half" idx="10"/>
          </p:nvPr>
        </p:nvSpPr>
        <p:spPr/>
        <p:txBody>
          <a:bodyPr/>
          <a:lstStyle>
            <a:lvl1pPr>
              <a:defRPr/>
            </a:lvl1pPr>
          </a:lstStyle>
          <a:p>
            <a:endParaRPr lang="en-GB"/>
          </a:p>
        </p:txBody>
      </p:sp>
    </p:spTree>
    <p:extLst>
      <p:ext uri="{BB962C8B-B14F-4D97-AF65-F5344CB8AC3E}">
        <p14:creationId xmlns:p14="http://schemas.microsoft.com/office/powerpoint/2010/main" val="633001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is-I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GB"/>
          </a:p>
        </p:txBody>
      </p:sp>
    </p:spTree>
    <p:extLst>
      <p:ext uri="{BB962C8B-B14F-4D97-AF65-F5344CB8AC3E}">
        <p14:creationId xmlns:p14="http://schemas.microsoft.com/office/powerpoint/2010/main" val="4007947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is-I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GB"/>
          </a:p>
        </p:txBody>
      </p:sp>
    </p:spTree>
    <p:extLst>
      <p:ext uri="{BB962C8B-B14F-4D97-AF65-F5344CB8AC3E}">
        <p14:creationId xmlns:p14="http://schemas.microsoft.com/office/powerpoint/2010/main" val="2442185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is-IS"/>
              <a:t>Click to edit Master title style</a:t>
            </a:r>
            <a:endParaRPr lang="en-US"/>
          </a:p>
        </p:txBody>
      </p:sp>
      <p:sp>
        <p:nvSpPr>
          <p:cNvPr id="3" name="Chart Placeholder 2"/>
          <p:cNvSpPr>
            <a:spLocks noGrp="1"/>
          </p:cNvSpPr>
          <p:nvPr>
            <p:ph type="ch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GB"/>
          </a:p>
        </p:txBody>
      </p:sp>
    </p:spTree>
    <p:extLst>
      <p:ext uri="{BB962C8B-B14F-4D97-AF65-F5344CB8AC3E}">
        <p14:creationId xmlns:p14="http://schemas.microsoft.com/office/powerpoint/2010/main" val="69640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is-IS"/>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GB"/>
          </a:p>
        </p:txBody>
      </p:sp>
    </p:spTree>
    <p:extLst>
      <p:ext uri="{BB962C8B-B14F-4D97-AF65-F5344CB8AC3E}">
        <p14:creationId xmlns:p14="http://schemas.microsoft.com/office/powerpoint/2010/main" val="988811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is-IS"/>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GB"/>
          </a:p>
        </p:txBody>
      </p:sp>
    </p:spTree>
    <p:extLst>
      <p:ext uri="{BB962C8B-B14F-4D97-AF65-F5344CB8AC3E}">
        <p14:creationId xmlns:p14="http://schemas.microsoft.com/office/powerpoint/2010/main" val="2922855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a:t>Click to edit Master title style</a:t>
            </a:r>
            <a:endParaRPr lang="en-US"/>
          </a:p>
        </p:txBody>
      </p:sp>
      <p:sp>
        <p:nvSpPr>
          <p:cNvPr id="3" name="Content Placeholder 2"/>
          <p:cNvSpPr>
            <a:spLocks noGrp="1"/>
          </p:cNvSpPr>
          <p:nvPr>
            <p:ph idx="1"/>
          </p:nvPr>
        </p:nvSpPr>
        <p:spPr/>
        <p:txBody>
          <a:body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4" name="Date Placeholder 3"/>
          <p:cNvSpPr>
            <a:spLocks noGrp="1"/>
          </p:cNvSpPr>
          <p:nvPr>
            <p:ph type="dt" sz="half" idx="10"/>
          </p:nvPr>
        </p:nvSpPr>
        <p:spPr/>
        <p:txBody>
          <a:bodyPr/>
          <a:lstStyle>
            <a:lvl1pPr>
              <a:defRPr/>
            </a:lvl1pPr>
          </a:lstStyle>
          <a:p>
            <a:endParaRPr lang="en-GB"/>
          </a:p>
        </p:txBody>
      </p:sp>
    </p:spTree>
    <p:extLst>
      <p:ext uri="{BB962C8B-B14F-4D97-AF65-F5344CB8AC3E}">
        <p14:creationId xmlns:p14="http://schemas.microsoft.com/office/powerpoint/2010/main" val="8379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s-I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s-IS"/>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Tree>
    <p:extLst>
      <p:ext uri="{BB962C8B-B14F-4D97-AF65-F5344CB8AC3E}">
        <p14:creationId xmlns:p14="http://schemas.microsoft.com/office/powerpoint/2010/main" val="1265603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5" name="Date Placeholder 4"/>
          <p:cNvSpPr>
            <a:spLocks noGrp="1"/>
          </p:cNvSpPr>
          <p:nvPr>
            <p:ph type="dt" sz="half" idx="10"/>
          </p:nvPr>
        </p:nvSpPr>
        <p:spPr/>
        <p:txBody>
          <a:bodyPr/>
          <a:lstStyle>
            <a:lvl1pPr>
              <a:defRPr/>
            </a:lvl1pPr>
          </a:lstStyle>
          <a:p>
            <a:endParaRPr lang="en-GB"/>
          </a:p>
        </p:txBody>
      </p:sp>
    </p:spTree>
    <p:extLst>
      <p:ext uri="{BB962C8B-B14F-4D97-AF65-F5344CB8AC3E}">
        <p14:creationId xmlns:p14="http://schemas.microsoft.com/office/powerpoint/2010/main" val="3169156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s-I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7" name="Date Placeholder 6"/>
          <p:cNvSpPr>
            <a:spLocks noGrp="1"/>
          </p:cNvSpPr>
          <p:nvPr>
            <p:ph type="dt" sz="half" idx="10"/>
          </p:nvPr>
        </p:nvSpPr>
        <p:spPr/>
        <p:txBody>
          <a:bodyPr/>
          <a:lstStyle>
            <a:lvl1pPr>
              <a:defRPr/>
            </a:lvl1pPr>
          </a:lstStyle>
          <a:p>
            <a:endParaRPr lang="en-GB"/>
          </a:p>
        </p:txBody>
      </p:sp>
    </p:spTree>
    <p:extLst>
      <p:ext uri="{BB962C8B-B14F-4D97-AF65-F5344CB8AC3E}">
        <p14:creationId xmlns:p14="http://schemas.microsoft.com/office/powerpoint/2010/main" val="1403834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GB"/>
          </a:p>
        </p:txBody>
      </p:sp>
    </p:spTree>
    <p:extLst>
      <p:ext uri="{BB962C8B-B14F-4D97-AF65-F5344CB8AC3E}">
        <p14:creationId xmlns:p14="http://schemas.microsoft.com/office/powerpoint/2010/main" val="1605075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Tree>
    <p:extLst>
      <p:ext uri="{BB962C8B-B14F-4D97-AF65-F5344CB8AC3E}">
        <p14:creationId xmlns:p14="http://schemas.microsoft.com/office/powerpoint/2010/main" val="2057026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s-I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Tree>
    <p:extLst>
      <p:ext uri="{BB962C8B-B14F-4D97-AF65-F5344CB8AC3E}">
        <p14:creationId xmlns:p14="http://schemas.microsoft.com/office/powerpoint/2010/main" val="774894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s-I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Tree>
    <p:extLst>
      <p:ext uri="{BB962C8B-B14F-4D97-AF65-F5344CB8AC3E}">
        <p14:creationId xmlns:p14="http://schemas.microsoft.com/office/powerpoint/2010/main" val="2439251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50724"/>
            </a:gs>
            <a:gs pos="100000">
              <a:srgbClr val="050724">
                <a:gamma/>
                <a:tint val="6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lvl1pPr>
          </a:lstStyle>
          <a:p>
            <a:endParaRPr lang="en-GB"/>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ea typeface="ＭＳ Ｐゴシック" charset="0"/>
        </a:defRPr>
      </a:lvl2pPr>
      <a:lvl3pPr algn="ctr" rtl="0" fontAlgn="base">
        <a:spcBef>
          <a:spcPct val="0"/>
        </a:spcBef>
        <a:spcAft>
          <a:spcPct val="0"/>
        </a:spcAft>
        <a:defRPr sz="4400">
          <a:solidFill>
            <a:schemeClr val="tx1"/>
          </a:solidFill>
          <a:latin typeface="Arial" charset="0"/>
          <a:ea typeface="ＭＳ Ｐゴシック" charset="0"/>
        </a:defRPr>
      </a:lvl3pPr>
      <a:lvl4pPr algn="ctr" rtl="0" fontAlgn="base">
        <a:spcBef>
          <a:spcPct val="0"/>
        </a:spcBef>
        <a:spcAft>
          <a:spcPct val="0"/>
        </a:spcAft>
        <a:defRPr sz="4400">
          <a:solidFill>
            <a:schemeClr val="tx1"/>
          </a:solidFill>
          <a:latin typeface="Arial" charset="0"/>
          <a:ea typeface="ＭＳ Ｐゴシック" charset="0"/>
        </a:defRPr>
      </a:lvl4pPr>
      <a:lvl5pPr algn="ctr" rtl="0" fontAlgn="base">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ea typeface="ＭＳ Ｐゴシック" charset="0"/>
        </a:defRPr>
      </a:lvl6pPr>
      <a:lvl7pPr marL="914400" algn="ctr" rtl="0" fontAlgn="base">
        <a:spcBef>
          <a:spcPct val="0"/>
        </a:spcBef>
        <a:spcAft>
          <a:spcPct val="0"/>
        </a:spcAft>
        <a:defRPr sz="4400">
          <a:solidFill>
            <a:schemeClr val="tx1"/>
          </a:solidFill>
          <a:latin typeface="Arial" charset="0"/>
          <a:ea typeface="ＭＳ Ｐゴシック" charset="0"/>
        </a:defRPr>
      </a:lvl7pPr>
      <a:lvl8pPr marL="1371600" algn="ctr" rtl="0" fontAlgn="base">
        <a:spcBef>
          <a:spcPct val="0"/>
        </a:spcBef>
        <a:spcAft>
          <a:spcPct val="0"/>
        </a:spcAft>
        <a:defRPr sz="4400">
          <a:solidFill>
            <a:schemeClr val="tx1"/>
          </a:solidFill>
          <a:latin typeface="Arial" charset="0"/>
          <a:ea typeface="ＭＳ Ｐゴシック" charset="0"/>
        </a:defRPr>
      </a:lvl8pPr>
      <a:lvl9pPr marL="1828800" algn="ctr" rtl="0" fontAlgn="base">
        <a:spcBef>
          <a:spcPct val="0"/>
        </a:spcBef>
        <a:spcAft>
          <a:spcPct val="0"/>
        </a:spcAft>
        <a:defRPr sz="4400">
          <a:solidFill>
            <a:schemeClr val="tx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4.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vmlDrawing" Target="../drawings/vmlDrawing2.vml"/><Relationship Id="rId5" Type="http://schemas.openxmlformats.org/officeDocument/2006/relationships/image" Target="../media/image30.png"/><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12.jpe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4.xml"/><Relationship Id="rId7" Type="http://schemas.openxmlformats.org/officeDocument/2006/relationships/image" Target="../media/image38.emf"/><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37.emf"/><Relationship Id="rId4" Type="http://schemas.openxmlformats.org/officeDocument/2006/relationships/oleObject" Target="../embeddings/oleObject3.bin"/><Relationship Id="rId9" Type="http://schemas.openxmlformats.org/officeDocument/2006/relationships/image" Target="../media/image39.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media" Target="../media/media3.MOV"/><Relationship Id="rId7" Type="http://schemas.openxmlformats.org/officeDocument/2006/relationships/image" Target="../media/image58.png"/><Relationship Id="rId2" Type="http://schemas.microsoft.com/office/2007/relationships/media" Target="../media/media2.wmv"/><Relationship Id="rId1" Type="http://schemas.openxmlformats.org/officeDocument/2006/relationships/video" Target="NULL" TargetMode="External"/><Relationship Id="rId6" Type="http://schemas.openxmlformats.org/officeDocument/2006/relationships/image" Target="../media/image57.JPG"/><Relationship Id="rId5" Type="http://schemas.openxmlformats.org/officeDocument/2006/relationships/slideLayout" Target="../slideLayouts/slideLayout2.xml"/><Relationship Id="rId4" Type="http://schemas.openxmlformats.org/officeDocument/2006/relationships/video" Target="../media/media3.MOV"/><Relationship Id="rId9" Type="http://schemas.openxmlformats.org/officeDocument/2006/relationships/image" Target="../media/image60.JPG"/></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8.emf"/><Relationship Id="rId4" Type="http://schemas.openxmlformats.org/officeDocument/2006/relationships/image" Target="../media/image67.em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95368" y="3861048"/>
            <a:ext cx="7954663" cy="1603719"/>
          </a:xfrm>
          <a:prstGeom prst="rect">
            <a:avLst/>
          </a:prstGeom>
          <a:effectLst/>
        </p:spPr>
        <p:txBody>
          <a:bodyPr vert="horz" lIns="91440" tIns="45720" rIns="91440" bIns="45720" rtlCol="0" anchor="b" anchorCtr="0">
            <a:noAutofit/>
          </a:bodyPr>
          <a:lstStyle>
            <a:lvl1pPr algn="ctr" defTabSz="914400" rtl="0" eaLnBrk="1" latinLnBrk="0" hangingPunct="1">
              <a:spcBef>
                <a:spcPct val="0"/>
              </a:spcBef>
              <a:buNone/>
              <a:defRPr sz="5000" kern="1200">
                <a:solidFill>
                  <a:schemeClr val="tx1"/>
                </a:solidFill>
                <a:latin typeface="+mj-lt"/>
                <a:ea typeface="+mj-ea"/>
                <a:cs typeface="+mj-cs"/>
              </a:defRPr>
            </a:lvl1pPr>
          </a:lstStyle>
          <a:p>
            <a:pPr>
              <a:spcBef>
                <a:spcPts val="0"/>
              </a:spcBef>
            </a:pPr>
            <a:r>
              <a:rPr lang="en-GB" sz="3600" dirty="0">
                <a:effectLst>
                  <a:outerShdw blurRad="38100" dist="38100" dir="2700000" algn="tl">
                    <a:srgbClr val="000000">
                      <a:alpha val="43137"/>
                    </a:srgbClr>
                  </a:outerShdw>
                </a:effectLst>
                <a:latin typeface="Arial"/>
                <a:cs typeface="Arial"/>
              </a:rPr>
              <a:t>The importance of specialist breast surgery in optimising outcomes for breast cancer patients</a:t>
            </a:r>
          </a:p>
        </p:txBody>
      </p:sp>
      <p:sp>
        <p:nvSpPr>
          <p:cNvPr id="9" name="TextBox 8"/>
          <p:cNvSpPr txBox="1"/>
          <p:nvPr/>
        </p:nvSpPr>
        <p:spPr>
          <a:xfrm>
            <a:off x="1586119" y="5653697"/>
            <a:ext cx="5872571" cy="1015663"/>
          </a:xfrm>
          <a:prstGeom prst="rect">
            <a:avLst/>
          </a:prstGeom>
          <a:noFill/>
        </p:spPr>
        <p:txBody>
          <a:bodyPr wrap="none" rtlCol="0">
            <a:spAutoFit/>
          </a:bodyPr>
          <a:lstStyle/>
          <a:p>
            <a:pPr algn="ctr"/>
            <a:r>
              <a:rPr lang="en-US" sz="2000" dirty="0"/>
              <a:t>Kristjan S. Asgeirsson</a:t>
            </a:r>
          </a:p>
          <a:p>
            <a:pPr algn="ctr"/>
            <a:r>
              <a:rPr lang="en-US" sz="2000" dirty="0"/>
              <a:t>Consultant </a:t>
            </a:r>
            <a:r>
              <a:rPr lang="en-US" sz="2000" dirty="0" err="1"/>
              <a:t>Oncoplastic</a:t>
            </a:r>
            <a:r>
              <a:rPr lang="en-US" sz="2000" dirty="0"/>
              <a:t> Breast Surgeon</a:t>
            </a:r>
          </a:p>
          <a:p>
            <a:pPr algn="ctr"/>
            <a:r>
              <a:rPr lang="en-US" sz="2000" dirty="0"/>
              <a:t>Nottingham Breast Institute/Nordic Breast Institute</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8237" y="118547"/>
            <a:ext cx="8234774" cy="3454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8002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584130" name="Picture 2" descr="bmj ba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75" y="2205038"/>
            <a:ext cx="4140200" cy="3960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28675" name="Rectangle 3"/>
          <p:cNvSpPr>
            <a:spLocks/>
          </p:cNvSpPr>
          <p:nvPr/>
        </p:nvSpPr>
        <p:spPr bwMode="auto">
          <a:xfrm>
            <a:off x="3681413" y="6381750"/>
            <a:ext cx="52578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ea typeface="ＭＳ Ｐゴシック" charset="0"/>
                <a:cs typeface="Arial" charset="0"/>
              </a:rPr>
              <a:t> Autier P, Boniol M, LaVecchia C, et al.. </a:t>
            </a:r>
            <a:r>
              <a:rPr lang="en-US" sz="1800" i="1">
                <a:solidFill>
                  <a:schemeClr val="tx1"/>
                </a:solidFill>
                <a:ea typeface="ＭＳ Ｐゴシック" charset="0"/>
                <a:cs typeface="Arial" charset="0"/>
              </a:rPr>
              <a:t>BMJ</a:t>
            </a:r>
            <a:r>
              <a:rPr lang="en-US" sz="1800">
                <a:solidFill>
                  <a:schemeClr val="tx1"/>
                </a:solidFill>
                <a:ea typeface="ＭＳ Ｐゴシック" charset="0"/>
                <a:cs typeface="Arial" charset="0"/>
              </a:rPr>
              <a:t>. 2010</a:t>
            </a:r>
          </a:p>
        </p:txBody>
      </p:sp>
      <p:pic>
        <p:nvPicPr>
          <p:cNvPr id="2867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476250"/>
            <a:ext cx="4860925"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28677" name="Rectangle 5"/>
          <p:cNvSpPr>
            <a:spLocks/>
          </p:cNvSpPr>
          <p:nvPr/>
        </p:nvSpPr>
        <p:spPr bwMode="auto">
          <a:xfrm>
            <a:off x="1138659" y="2209800"/>
            <a:ext cx="6626974" cy="1354217"/>
          </a:xfrm>
          <a:prstGeom prst="rect">
            <a:avLst/>
          </a:prstGeom>
          <a:solidFill>
            <a:srgbClr val="090724"/>
          </a:solidFill>
          <a:ln>
            <a:noFill/>
          </a:ln>
          <a:extLst>
            <a:ext uri="{91240B29-F687-4f45-9708-019B960494DF}">
              <a14:hiddenLine xmlns:a14="http://schemas.microsoft.com/office/drawing/2010/main" xmlns="" w="9525" cap="flat">
                <a:solidFill>
                  <a:srgbClr val="000000"/>
                </a:solidFill>
                <a:miter lim="800000"/>
                <a:headEnd type="none" w="med" len="med"/>
                <a:tailEnd type="none" w="med" len="med"/>
              </a14:hiddenLine>
            </a:ext>
          </a:extLst>
        </p:spPr>
        <p:txBody>
          <a:bodyPr wrap="none" lIns="0" tIns="0" rIns="40639" bIns="0">
            <a:spAutoFit/>
          </a:bodyPr>
          <a:lstStyle/>
          <a:p>
            <a:pPr marL="39688"/>
            <a:r>
              <a:rPr lang="en-US" sz="4400" dirty="0">
                <a:solidFill>
                  <a:schemeClr val="tx1"/>
                </a:solidFill>
                <a:ea typeface="ＭＳ Ｐゴシック" charset="0"/>
                <a:cs typeface="Arial" charset="0"/>
              </a:rPr>
              <a:t>85%-90%  5-year survival</a:t>
            </a:r>
          </a:p>
          <a:p>
            <a:pPr marL="39688"/>
            <a:r>
              <a:rPr lang="en-US" sz="4400" dirty="0">
                <a:solidFill>
                  <a:schemeClr val="tx1"/>
                </a:solidFill>
                <a:ea typeface="ＭＳ Ｐゴシック" charset="0"/>
                <a:cs typeface="Arial" charset="0"/>
              </a:rPr>
              <a:t>75%-80% 10-year survival</a:t>
            </a:r>
          </a:p>
        </p:txBody>
      </p:sp>
    </p:spTree>
    <p:extLst>
      <p:ext uri="{BB962C8B-B14F-4D97-AF65-F5344CB8AC3E}">
        <p14:creationId xmlns:p14="http://schemas.microsoft.com/office/powerpoint/2010/main" val="1513893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Most patients diagnosed today and treated for breast cancer, will die of something other than breast cancer</a:t>
            </a:r>
          </a:p>
        </p:txBody>
      </p:sp>
    </p:spTree>
    <p:extLst>
      <p:ext uri="{BB962C8B-B14F-4D97-AF65-F5344CB8AC3E}">
        <p14:creationId xmlns:p14="http://schemas.microsoft.com/office/powerpoint/2010/main" val="671755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Evolution of breast </a:t>
            </a:r>
            <a:br>
              <a:rPr lang="en-US" dirty="0"/>
            </a:br>
            <a:r>
              <a:rPr lang="en-US" dirty="0"/>
              <a:t>cancer surgery</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61585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9672" y="4005064"/>
            <a:ext cx="184666" cy="369332"/>
          </a:xfrm>
          <a:prstGeom prst="rect">
            <a:avLst/>
          </a:prstGeom>
          <a:noFill/>
        </p:spPr>
        <p:txBody>
          <a:bodyPr wrap="none" rtlCol="0">
            <a:spAutoFit/>
          </a:bodyPr>
          <a:lstStyle/>
          <a:p>
            <a:endParaRPr lang="en-US" dirty="0"/>
          </a:p>
        </p:txBody>
      </p:sp>
      <p:pic>
        <p:nvPicPr>
          <p:cNvPr id="4" name="Picture 3" descr="1-s2.0-S0149794402007778-gr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623" y="0"/>
            <a:ext cx="5939554" cy="6829678"/>
          </a:xfrm>
          <a:prstGeom prst="rect">
            <a:avLst/>
          </a:prstGeom>
        </p:spPr>
      </p:pic>
    </p:spTree>
    <p:extLst>
      <p:ext uri="{BB962C8B-B14F-4D97-AF65-F5344CB8AC3E}">
        <p14:creationId xmlns:p14="http://schemas.microsoft.com/office/powerpoint/2010/main" val="2664940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6034" name="Picture 2" descr="906Radical_Mastectomy_Def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8900"/>
            <a:ext cx="9372600" cy="82169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6" descr="Fig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71400"/>
            <a:ext cx="3293381" cy="6670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243306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2"/>
          <p:cNvSpPr>
            <a:spLocks noGrp="1" noChangeArrowheads="1"/>
          </p:cNvSpPr>
          <p:nvPr>
            <p:ph type="title"/>
          </p:nvPr>
        </p:nvSpPr>
        <p:spPr>
          <a:xfrm>
            <a:off x="685800" y="609600"/>
            <a:ext cx="8001000" cy="914400"/>
          </a:xfrm>
        </p:spPr>
        <p:txBody>
          <a:bodyPr/>
          <a:lstStyle/>
          <a:p>
            <a:r>
              <a:rPr lang="is-IS" sz="3400"/>
              <a:t>Mastectomy vs. Quadrantectomy + Rx </a:t>
            </a:r>
            <a:endParaRPr lang="en-US" sz="3400"/>
          </a:p>
        </p:txBody>
      </p:sp>
      <p:pic>
        <p:nvPicPr>
          <p:cNvPr id="709635" name="Picture 3" descr="Miniflap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5247"/>
          <a:stretch>
            <a:fillRect/>
          </a:stretch>
        </p:blipFill>
        <p:spPr>
          <a:xfrm>
            <a:off x="457200" y="2287588"/>
            <a:ext cx="4033838" cy="3121025"/>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9636" name="Picture 4" descr="Mastectomy"/>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l="6956" t="6956" b="8406"/>
          <a:stretch>
            <a:fillRect/>
          </a:stretch>
        </p:blipFill>
        <p:spPr>
          <a:xfrm>
            <a:off x="5969000" y="1828800"/>
            <a:ext cx="2641600" cy="19812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9637" name="Rectangle 5"/>
          <p:cNvSpPr>
            <a:spLocks noGrp="1" noChangeArrowheads="1"/>
          </p:cNvSpPr>
          <p:nvPr>
            <p:ph type="body" idx="4294967295"/>
          </p:nvPr>
        </p:nvSpPr>
        <p:spPr>
          <a:xfrm>
            <a:off x="1219200" y="6096000"/>
            <a:ext cx="7772400" cy="457200"/>
          </a:xfrm>
        </p:spPr>
        <p:txBody>
          <a:bodyPr/>
          <a:lstStyle/>
          <a:p>
            <a:r>
              <a:rPr lang="en-GB" sz="2400" b="1"/>
              <a:t>Veronesi U, </a:t>
            </a:r>
            <a:r>
              <a:rPr lang="en-GB" sz="2400" b="1" i="1"/>
              <a:t>et al</a:t>
            </a:r>
            <a:r>
              <a:rPr lang="en-GB" sz="2400"/>
              <a:t>. </a:t>
            </a:r>
            <a:r>
              <a:rPr lang="en-GB" sz="2400" b="1" i="1"/>
              <a:t>N Engl J Med</a:t>
            </a:r>
            <a:r>
              <a:rPr lang="en-GB" sz="2400" b="1"/>
              <a:t> 1981</a:t>
            </a:r>
            <a:r>
              <a:rPr lang="en-GB" sz="2400"/>
              <a:t>, </a:t>
            </a:r>
            <a:r>
              <a:rPr lang="en-GB" sz="2400" b="1"/>
              <a:t>305</a:t>
            </a:r>
            <a:r>
              <a:rPr lang="en-GB" sz="2400"/>
              <a:t>, 6-11.</a:t>
            </a:r>
            <a:endParaRPr lang="en-US" sz="2400"/>
          </a:p>
        </p:txBody>
      </p:sp>
      <p:pic>
        <p:nvPicPr>
          <p:cNvPr id="709638" name="Picture 6" descr="Graph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963738"/>
            <a:ext cx="5334000" cy="3903662"/>
          </a:xfrm>
          <a:prstGeom prst="rect">
            <a:avLst/>
          </a:prstGeom>
          <a:noFill/>
          <a:extLst>
            <a:ext uri="{909E8E84-426E-40dd-AFC4-6F175D3DCCD1}">
              <a14:hiddenFill xmlns:a14="http://schemas.microsoft.com/office/drawing/2010/main" xmlns="">
                <a:solidFill>
                  <a:srgbClr val="FFFFFF"/>
                </a:solidFill>
              </a14:hiddenFill>
            </a:ext>
          </a:extLst>
        </p:spPr>
      </p:pic>
      <p:sp>
        <p:nvSpPr>
          <p:cNvPr id="709639" name="Line 7"/>
          <p:cNvSpPr>
            <a:spLocks noChangeShapeType="1"/>
          </p:cNvSpPr>
          <p:nvPr/>
        </p:nvSpPr>
        <p:spPr bwMode="auto">
          <a:xfrm>
            <a:off x="7162800" y="3810000"/>
            <a:ext cx="0" cy="3810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09640" name="Line 8"/>
          <p:cNvSpPr>
            <a:spLocks noChangeShapeType="1"/>
          </p:cNvSpPr>
          <p:nvPr/>
        </p:nvSpPr>
        <p:spPr bwMode="auto">
          <a:xfrm>
            <a:off x="7315200" y="3810000"/>
            <a:ext cx="0" cy="3810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pic>
        <p:nvPicPr>
          <p:cNvPr id="709641" name="Picture 9" descr="7_8a"/>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867400" y="4191000"/>
            <a:ext cx="2743200" cy="1789113"/>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61443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2"/>
          <p:cNvSpPr>
            <a:spLocks noGrp="1" noChangeArrowheads="1"/>
          </p:cNvSpPr>
          <p:nvPr>
            <p:ph type="title"/>
          </p:nvPr>
        </p:nvSpPr>
        <p:spPr/>
        <p:txBody>
          <a:bodyPr/>
          <a:lstStyle/>
          <a:p>
            <a:r>
              <a:rPr lang="is-IS" sz="3600"/>
              <a:t>Mastectomy vs. Lumpectomy + Rx</a:t>
            </a:r>
            <a:endParaRPr lang="en-US" sz="3600"/>
          </a:p>
        </p:txBody>
      </p:sp>
      <p:pic>
        <p:nvPicPr>
          <p:cNvPr id="711683" name="Picture 3" descr="Mastectom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6956" t="6956" b="8406"/>
          <a:stretch>
            <a:fillRect/>
          </a:stretch>
        </p:blipFill>
        <p:spPr>
          <a:xfrm>
            <a:off x="5257800" y="1828800"/>
            <a:ext cx="2743200" cy="20574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1684" name="Picture 4" descr="B06 20yr survival"/>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219200" y="1828800"/>
            <a:ext cx="2895600" cy="42672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1685" name="Rectangle 5"/>
          <p:cNvSpPr>
            <a:spLocks noGrp="1" noChangeArrowheads="1"/>
          </p:cNvSpPr>
          <p:nvPr>
            <p:ph type="body" sz="half" idx="4294967295"/>
          </p:nvPr>
        </p:nvSpPr>
        <p:spPr>
          <a:xfrm>
            <a:off x="838200" y="6172200"/>
            <a:ext cx="7620000" cy="4114800"/>
          </a:xfrm>
        </p:spPr>
        <p:txBody>
          <a:bodyPr/>
          <a:lstStyle/>
          <a:p>
            <a:r>
              <a:rPr lang="en-GB" sz="2200" b="1"/>
              <a:t>Fisher B, </a:t>
            </a:r>
            <a:r>
              <a:rPr lang="en-GB" sz="2200" b="1" i="1"/>
              <a:t>et al</a:t>
            </a:r>
            <a:r>
              <a:rPr lang="en-GB" sz="2200"/>
              <a:t>. </a:t>
            </a:r>
            <a:r>
              <a:rPr lang="en-GB" sz="2200" b="1" i="1"/>
              <a:t>N Engl J Med</a:t>
            </a:r>
            <a:r>
              <a:rPr lang="en-GB" sz="2200" b="1"/>
              <a:t> 1985</a:t>
            </a:r>
            <a:r>
              <a:rPr lang="en-GB" sz="2200"/>
              <a:t>, </a:t>
            </a:r>
            <a:r>
              <a:rPr lang="en-GB" sz="2200" b="1"/>
              <a:t>312</a:t>
            </a:r>
            <a:r>
              <a:rPr lang="en-GB" sz="2200"/>
              <a:t>, 665-673</a:t>
            </a:r>
            <a:endParaRPr lang="en-US" sz="2800"/>
          </a:p>
        </p:txBody>
      </p:sp>
      <p:sp>
        <p:nvSpPr>
          <p:cNvPr id="711686" name="Line 6"/>
          <p:cNvSpPr>
            <a:spLocks noChangeShapeType="1"/>
          </p:cNvSpPr>
          <p:nvPr/>
        </p:nvSpPr>
        <p:spPr bwMode="auto">
          <a:xfrm>
            <a:off x="6400800" y="3886200"/>
            <a:ext cx="0" cy="2286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11687" name="Line 7"/>
          <p:cNvSpPr>
            <a:spLocks noChangeShapeType="1"/>
          </p:cNvSpPr>
          <p:nvPr/>
        </p:nvSpPr>
        <p:spPr bwMode="auto">
          <a:xfrm>
            <a:off x="6705600" y="3886200"/>
            <a:ext cx="0" cy="2286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pic>
        <p:nvPicPr>
          <p:cNvPr id="711688" name="Picture 8" descr="Miniflap 4"/>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t="5247"/>
          <a:stretch>
            <a:fillRect/>
          </a:stretch>
        </p:blipFill>
        <p:spPr>
          <a:xfrm>
            <a:off x="5297488" y="3930650"/>
            <a:ext cx="2797175" cy="216535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17617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6418" name="Rectangle 2"/>
          <p:cNvSpPr>
            <a:spLocks noChangeArrowheads="1"/>
          </p:cNvSpPr>
          <p:nvPr/>
        </p:nvSpPr>
        <p:spPr bwMode="auto">
          <a:xfrm>
            <a:off x="1128713" y="457200"/>
            <a:ext cx="7485062"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endParaRPr lang="da-DK" sz="4400"/>
          </a:p>
        </p:txBody>
      </p:sp>
      <p:graphicFrame>
        <p:nvGraphicFramePr>
          <p:cNvPr id="1596419" name="Object 3"/>
          <p:cNvGraphicFramePr>
            <a:graphicFrameLocks noChangeAspect="1"/>
          </p:cNvGraphicFramePr>
          <p:nvPr/>
        </p:nvGraphicFramePr>
        <p:xfrm>
          <a:off x="2133600" y="1600200"/>
          <a:ext cx="5099050" cy="4764088"/>
        </p:xfrm>
        <a:graphic>
          <a:graphicData uri="http://schemas.openxmlformats.org/presentationml/2006/ole">
            <mc:AlternateContent xmlns:mc="http://schemas.openxmlformats.org/markup-compatibility/2006">
              <mc:Choice xmlns:v="urn:schemas-microsoft-com:vml" Requires="v">
                <p:oleObj spid="_x0000_s1596432" name="PI3" r:id="rId4" imgW="623159" imgH="582120" progId="PI3.Image">
                  <p:embed/>
                </p:oleObj>
              </mc:Choice>
              <mc:Fallback>
                <p:oleObj name="PI3" r:id="rId4" imgW="623159" imgH="582120" progId="PI3.Imag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600200"/>
                        <a:ext cx="5099050" cy="4764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pic>
                </p:oleObj>
              </mc:Fallback>
            </mc:AlternateContent>
          </a:graphicData>
        </a:graphic>
      </p:graphicFrame>
      <p:sp>
        <p:nvSpPr>
          <p:cNvPr id="1596420" name="Rectangle 4"/>
          <p:cNvSpPr>
            <a:spLocks noChangeArrowheads="1"/>
          </p:cNvSpPr>
          <p:nvPr/>
        </p:nvSpPr>
        <p:spPr bwMode="auto">
          <a:xfrm>
            <a:off x="4800600" y="1752600"/>
            <a:ext cx="3548063"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342900" indent="-342900" algn="l">
              <a:spcBef>
                <a:spcPct val="20000"/>
              </a:spcBef>
              <a:buFontTx/>
              <a:buChar char="•"/>
            </a:pPr>
            <a:endParaRPr lang="da-DK" sz="3200">
              <a:sym typeface="WP Greek Century" charset="0"/>
            </a:endParaRPr>
          </a:p>
        </p:txBody>
      </p:sp>
      <p:sp>
        <p:nvSpPr>
          <p:cNvPr id="1596421" name="Text Box 5"/>
          <p:cNvSpPr txBox="1">
            <a:spLocks noChangeArrowheads="1"/>
          </p:cNvSpPr>
          <p:nvPr/>
        </p:nvSpPr>
        <p:spPr bwMode="auto">
          <a:xfrm>
            <a:off x="2057400" y="457200"/>
            <a:ext cx="51816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is-IS" sz="4400" dirty="0">
                <a:solidFill>
                  <a:srgbClr val="FFFFFF"/>
                </a:solidFill>
                <a:latin typeface="Times New Roman" charset="0"/>
                <a:cs typeface="Times New Roman" charset="0"/>
              </a:rPr>
              <a:t>Sentinel lymph nodes</a:t>
            </a:r>
            <a:endParaRPr lang="en-GB" sz="4400" dirty="0">
              <a:solidFill>
                <a:srgbClr val="FFFFFF"/>
              </a:solidFill>
              <a:latin typeface="Times New Roman"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15964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420"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1122" name="Picture 1026" descr="a97189_g127_1-singap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50673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541123" name="Rectangle 1027"/>
          <p:cNvSpPr>
            <a:spLocks noChangeArrowheads="1"/>
          </p:cNvSpPr>
          <p:nvPr/>
        </p:nvSpPr>
        <p:spPr bwMode="auto">
          <a:xfrm>
            <a:off x="5334000" y="5334000"/>
            <a:ext cx="1524000" cy="609600"/>
          </a:xfrm>
          <a:prstGeom prst="rect">
            <a:avLst/>
          </a:prstGeom>
          <a:noFill/>
          <a:ln w="57150">
            <a:solidFill>
              <a:srgbClr val="A5002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descr="atlantic_north_18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1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Oval 4"/>
          <p:cNvSpPr>
            <a:spLocks noChangeArrowheads="1"/>
          </p:cNvSpPr>
          <p:nvPr/>
        </p:nvSpPr>
        <p:spPr bwMode="auto">
          <a:xfrm>
            <a:off x="4500563" y="260350"/>
            <a:ext cx="1223962" cy="1008063"/>
          </a:xfrm>
          <a:prstGeom prst="ellipse">
            <a:avLst/>
          </a:prstGeom>
          <a:noFill/>
          <a:ln w="38100">
            <a:solidFill>
              <a:srgbClr val="CC33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 name="Oval 5"/>
          <p:cNvSpPr>
            <a:spLocks noChangeArrowheads="1"/>
          </p:cNvSpPr>
          <p:nvPr/>
        </p:nvSpPr>
        <p:spPr bwMode="auto">
          <a:xfrm>
            <a:off x="5651500" y="981075"/>
            <a:ext cx="433388" cy="431800"/>
          </a:xfrm>
          <a:prstGeom prst="ellipse">
            <a:avLst/>
          </a:prstGeom>
          <a:noFill/>
          <a:ln w="38100">
            <a:solidFill>
              <a:srgbClr val="CC33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 name="Oval 6"/>
          <p:cNvSpPr>
            <a:spLocks noChangeArrowheads="1"/>
          </p:cNvSpPr>
          <p:nvPr/>
        </p:nvSpPr>
        <p:spPr bwMode="auto">
          <a:xfrm>
            <a:off x="5598956" y="1597232"/>
            <a:ext cx="942780" cy="1077653"/>
          </a:xfrm>
          <a:prstGeom prst="ellipse">
            <a:avLst/>
          </a:prstGeom>
          <a:noFill/>
          <a:ln w="38100">
            <a:solidFill>
              <a:srgbClr val="CC33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Tree>
    <p:extLst>
      <p:ext uri="{BB962C8B-B14F-4D97-AF65-F5344CB8AC3E}">
        <p14:creationId xmlns:p14="http://schemas.microsoft.com/office/powerpoint/2010/main" val="207255701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01" name="Group 5"/>
          <p:cNvGrpSpPr>
            <a:grpSpLocks/>
          </p:cNvGrpSpPr>
          <p:nvPr/>
        </p:nvGrpSpPr>
        <p:grpSpPr bwMode="auto">
          <a:xfrm>
            <a:off x="835038" y="2133600"/>
            <a:ext cx="7296115" cy="2138363"/>
            <a:chOff x="37" y="0"/>
            <a:chExt cx="4595" cy="1347"/>
          </a:xfrm>
        </p:grpSpPr>
        <p:sp>
          <p:nvSpPr>
            <p:cNvPr id="29698" name="Rectangle 2"/>
            <p:cNvSpPr>
              <a:spLocks/>
            </p:cNvSpPr>
            <p:nvPr/>
          </p:nvSpPr>
          <p:spPr bwMode="auto">
            <a:xfrm>
              <a:off x="37" y="882"/>
              <a:ext cx="1534" cy="465"/>
            </a:xfrm>
            <a:prstGeom prst="rect">
              <a:avLst/>
            </a:prstGeom>
            <a:noFill/>
            <a:ln w="9525"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lIns="0" tIns="0" rIns="40639" bIns="0">
              <a:spAutoFit/>
            </a:bodyPr>
            <a:lstStyle/>
            <a:p>
              <a:pPr marL="39688"/>
              <a:r>
                <a:rPr lang="en-US" sz="2400" dirty="0">
                  <a:solidFill>
                    <a:schemeClr val="tx1"/>
                  </a:solidFill>
                  <a:ea typeface="ＭＳ Ｐゴシック" charset="0"/>
                  <a:cs typeface="Arial" charset="0"/>
                </a:rPr>
                <a:t>How can we </a:t>
              </a:r>
            </a:p>
            <a:p>
              <a:pPr marL="39688"/>
              <a:r>
                <a:rPr lang="en-US" sz="2400" dirty="0">
                  <a:solidFill>
                    <a:schemeClr val="tx1"/>
                  </a:solidFill>
                  <a:ea typeface="ＭＳ Ｐゴシック" charset="0"/>
                  <a:cs typeface="Arial" charset="0"/>
                </a:rPr>
                <a:t>improve survival?</a:t>
              </a:r>
            </a:p>
          </p:txBody>
        </p:sp>
        <p:sp>
          <p:nvSpPr>
            <p:cNvPr id="29699" name="Line 3"/>
            <p:cNvSpPr>
              <a:spLocks noChangeShapeType="1"/>
            </p:cNvSpPr>
            <p:nvPr/>
          </p:nvSpPr>
          <p:spPr bwMode="auto">
            <a:xfrm>
              <a:off x="4069" y="0"/>
              <a:ext cx="1" cy="227"/>
            </a:xfrm>
            <a:prstGeom prst="line">
              <a:avLst/>
            </a:prstGeom>
            <a:noFill/>
            <a:ln w="57150"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9700" name="Rectangle 4"/>
            <p:cNvSpPr>
              <a:spLocks/>
            </p:cNvSpPr>
            <p:nvPr/>
          </p:nvSpPr>
          <p:spPr bwMode="auto">
            <a:xfrm>
              <a:off x="3486" y="882"/>
              <a:ext cx="1146" cy="465"/>
            </a:xfrm>
            <a:prstGeom prst="rect">
              <a:avLst/>
            </a:prstGeom>
            <a:noFill/>
            <a:ln w="9525"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lIns="0" tIns="0" rIns="40639" bIns="0">
              <a:spAutoFit/>
            </a:bodyPr>
            <a:lstStyle/>
            <a:p>
              <a:pPr marL="39688"/>
              <a:r>
                <a:rPr lang="en-US" sz="2400">
                  <a:solidFill>
                    <a:schemeClr val="tx1"/>
                  </a:solidFill>
                  <a:ea typeface="ＭＳ Ｐゴシック" charset="0"/>
                  <a:cs typeface="Arial" charset="0"/>
                </a:rPr>
                <a:t>Quality of life </a:t>
              </a:r>
            </a:p>
            <a:p>
              <a:pPr marL="39688"/>
              <a:r>
                <a:rPr lang="en-US" sz="2400">
                  <a:solidFill>
                    <a:schemeClr val="tx1"/>
                  </a:solidFill>
                  <a:ea typeface="ＭＳ Ｐゴシック" charset="0"/>
                  <a:cs typeface="Arial" charset="0"/>
                </a:rPr>
                <a:t>of survivors?</a:t>
              </a:r>
            </a:p>
          </p:txBody>
        </p:sp>
      </p:grpSp>
      <p:pic>
        <p:nvPicPr>
          <p:cNvPr id="29702"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850" y="1700213"/>
            <a:ext cx="5986463" cy="173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miter lim="800000"/>
                <a:headEnd/>
                <a:tailEnd/>
              </a14:hiddenLine>
            </a:ext>
          </a:extLst>
        </p:spPr>
      </p:pic>
    </p:spTree>
    <p:extLst>
      <p:ext uri="{BB962C8B-B14F-4D97-AF65-F5344CB8AC3E}">
        <p14:creationId xmlns:p14="http://schemas.microsoft.com/office/powerpoint/2010/main" val="770640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7266" name="Picture 1026" descr="a97189_g127_3-secr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3652838" cy="5105400"/>
          </a:xfrm>
          <a:prstGeom prst="rect">
            <a:avLst/>
          </a:prstGeom>
          <a:noFill/>
          <a:extLst>
            <a:ext uri="{909E8E84-426E-40dd-AFC4-6F175D3DCCD1}">
              <a14:hiddenFill xmlns:a14="http://schemas.microsoft.com/office/drawing/2010/main" xmlns="">
                <a:solidFill>
                  <a:srgbClr val="FFFFFF"/>
                </a:solidFill>
              </a14:hiddenFill>
            </a:ext>
          </a:extLst>
        </p:spPr>
      </p:pic>
      <p:sp>
        <p:nvSpPr>
          <p:cNvPr id="1547267" name="Rectangle 1027"/>
          <p:cNvSpPr>
            <a:spLocks noChangeArrowheads="1"/>
          </p:cNvSpPr>
          <p:nvPr/>
        </p:nvSpPr>
        <p:spPr bwMode="auto">
          <a:xfrm>
            <a:off x="6715125" y="990600"/>
            <a:ext cx="1841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endParaRPr lang="en-US"/>
          </a:p>
        </p:txBody>
      </p:sp>
      <p:sp>
        <p:nvSpPr>
          <p:cNvPr id="1547268" name="Rectangle 1028"/>
          <p:cNvSpPr>
            <a:spLocks noGrp="1" noChangeArrowheads="1"/>
          </p:cNvSpPr>
          <p:nvPr>
            <p:ph type="body" sz="half" idx="2"/>
          </p:nvPr>
        </p:nvSpPr>
        <p:spPr>
          <a:xfrm>
            <a:off x="4648200" y="1752600"/>
            <a:ext cx="4038600" cy="4525963"/>
          </a:xfrm>
        </p:spPr>
        <p:txBody>
          <a:bodyPr/>
          <a:lstStyle/>
          <a:p>
            <a:pPr algn="ctr"/>
            <a:r>
              <a:rPr lang="en-US" sz="2800" dirty="0"/>
              <a:t>What are the effects of breast cancer treatment on quality of life issues</a:t>
            </a:r>
            <a:r>
              <a:rPr lang="en-US" altLang="ja-JP" sz="2800" dirty="0">
                <a:cs typeface="ＭＳ Ｐゴシック" charset="0"/>
              </a:rPr>
              <a:t>?</a:t>
            </a:r>
          </a:p>
          <a:p>
            <a:pPr algn="ctr"/>
            <a:endParaRPr lang="en-US" altLang="ja-JP" sz="2800" dirty="0">
              <a:cs typeface="ＭＳ Ｐゴシック" charset="0"/>
            </a:endParaRPr>
          </a:p>
          <a:p>
            <a:pPr algn="ctr"/>
            <a:r>
              <a:rPr lang="en-US" altLang="ja-JP" sz="2800" dirty="0">
                <a:cs typeface="ＭＳ Ｐゴシック" charset="0"/>
              </a:rPr>
              <a:t>Is quality of life equally as important as survival?</a:t>
            </a:r>
            <a:endParaRPr lang="en-US" sz="2800" dirty="0"/>
          </a:p>
        </p:txBody>
      </p:sp>
      <p:sp>
        <p:nvSpPr>
          <p:cNvPr id="1547269" name="Rectangle 1029"/>
          <p:cNvSpPr>
            <a:spLocks noGrp="1" noChangeArrowheads="1"/>
          </p:cNvSpPr>
          <p:nvPr>
            <p:ph type="title"/>
          </p:nvPr>
        </p:nvSpPr>
        <p:spPr/>
        <p:txBody>
          <a:bodyPr/>
          <a:lstStyle/>
          <a:p>
            <a:r>
              <a:rPr lang="en-US" dirty="0"/>
              <a:t>Quality of life</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9810" name="Rectangle 2"/>
          <p:cNvSpPr>
            <a:spLocks noGrp="1" noChangeArrowheads="1"/>
          </p:cNvSpPr>
          <p:nvPr>
            <p:ph type="title"/>
          </p:nvPr>
        </p:nvSpPr>
        <p:spPr/>
        <p:txBody>
          <a:bodyPr/>
          <a:lstStyle/>
          <a:p>
            <a:r>
              <a:rPr lang="is-IS" dirty="0"/>
              <a:t>What is quality of life?</a:t>
            </a:r>
            <a:endParaRPr lang="en-US" dirty="0"/>
          </a:p>
        </p:txBody>
      </p:sp>
      <p:sp>
        <p:nvSpPr>
          <p:cNvPr id="1399811" name="Text Box 3"/>
          <p:cNvSpPr txBox="1">
            <a:spLocks noChangeArrowheads="1"/>
          </p:cNvSpPr>
          <p:nvPr/>
        </p:nvSpPr>
        <p:spPr bwMode="auto">
          <a:xfrm>
            <a:off x="987425" y="2205038"/>
            <a:ext cx="6950075" cy="2062103"/>
          </a:xfrm>
          <a:prstGeom prst="rect">
            <a:avLst/>
          </a:prstGeom>
          <a:noFill/>
          <a:ln>
            <a:noFill/>
          </a:ln>
          <a:effectLst/>
          <a:extLst>
            <a:ext uri="{909E8E84-426E-40dd-AFC4-6F175D3DCCD1}">
              <a14:hiddenFill xmlns:a14="http://schemas.microsoft.com/office/drawing/2010/main" xmlns="">
                <a:gradFill rotWithShape="1">
                  <a:gsLst>
                    <a:gs pos="0">
                      <a:srgbClr val="FF0000">
                        <a:gamma/>
                        <a:shade val="46275"/>
                        <a:invGamma/>
                      </a:srgbClr>
                    </a:gs>
                    <a:gs pos="100000">
                      <a:srgbClr val="FF0000"/>
                    </a:gs>
                  </a:gsLst>
                  <a:lin ang="5400000" scaled="1"/>
                </a:gra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ja-JP" altLang="en-GB" sz="3200" dirty="0">
                <a:latin typeface="Arial"/>
                <a:cs typeface="Times New Roman" charset="0"/>
              </a:rPr>
              <a:t>“</a:t>
            </a:r>
            <a:r>
              <a:rPr lang="en-GB" altLang="ja-JP" sz="3200" dirty="0">
                <a:latin typeface="Tahoma" charset="0"/>
                <a:cs typeface="Times New Roman" charset="0"/>
              </a:rPr>
              <a:t>An individuals appraisal of and satisfaction with their current level of functioning as compared to what they </a:t>
            </a:r>
            <a:r>
              <a:rPr lang="en-GB" altLang="ja-JP" sz="3200" dirty="0" err="1">
                <a:latin typeface="Tahoma" charset="0"/>
                <a:cs typeface="Times New Roman" charset="0"/>
              </a:rPr>
              <a:t>percieve</a:t>
            </a:r>
            <a:r>
              <a:rPr lang="en-GB" altLang="ja-JP" sz="3200" dirty="0">
                <a:latin typeface="Tahoma" charset="0"/>
                <a:cs typeface="Times New Roman" charset="0"/>
              </a:rPr>
              <a:t> to be ideal</a:t>
            </a:r>
            <a:r>
              <a:rPr lang="ja-JP" altLang="en-GB" sz="3200" dirty="0">
                <a:latin typeface="Arial"/>
                <a:cs typeface="Times New Roman" charset="0"/>
              </a:rPr>
              <a:t>”</a:t>
            </a:r>
            <a:endParaRPr lang="en-GB" sz="3200" dirty="0">
              <a:latin typeface="Tahoma" charset="0"/>
              <a:cs typeface="Times New Roman" charset="0"/>
            </a:endParaRPr>
          </a:p>
        </p:txBody>
      </p:sp>
      <p:sp>
        <p:nvSpPr>
          <p:cNvPr id="1399812" name="Text Box 4"/>
          <p:cNvSpPr txBox="1">
            <a:spLocks noChangeArrowheads="1"/>
          </p:cNvSpPr>
          <p:nvPr/>
        </p:nvSpPr>
        <p:spPr bwMode="auto">
          <a:xfrm>
            <a:off x="4114800" y="5181600"/>
            <a:ext cx="30638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GB" sz="2400" dirty="0" err="1">
                <a:latin typeface="Tahoma" charset="0"/>
                <a:cs typeface="Times New Roman" charset="0"/>
              </a:rPr>
              <a:t>Cella</a:t>
            </a:r>
            <a:r>
              <a:rPr lang="en-GB" sz="2400" dirty="0">
                <a:latin typeface="Tahoma" charset="0"/>
                <a:cs typeface="Times New Roman" charset="0"/>
              </a:rPr>
              <a:t> and </a:t>
            </a:r>
            <a:r>
              <a:rPr lang="en-GB" sz="2400" dirty="0" err="1">
                <a:latin typeface="Tahoma" charset="0"/>
                <a:cs typeface="Times New Roman" charset="0"/>
              </a:rPr>
              <a:t>Tusky</a:t>
            </a:r>
            <a:r>
              <a:rPr lang="en-GB" sz="2400" dirty="0">
                <a:latin typeface="Tahoma" charset="0"/>
                <a:cs typeface="Times New Roman" charset="0"/>
              </a:rPr>
              <a:t> 1990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1858" name="Picture 2" descr="IMAGE"/>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930650" y="908050"/>
            <a:ext cx="5213350" cy="4471988"/>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14018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163" y="692150"/>
            <a:ext cx="2986087" cy="496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906" name="Rectangle 2"/>
          <p:cNvSpPr>
            <a:spLocks noGrp="1" noChangeArrowheads="1"/>
          </p:cNvSpPr>
          <p:nvPr>
            <p:ph type="title" sz="quarter"/>
          </p:nvPr>
        </p:nvSpPr>
        <p:spPr/>
        <p:txBody>
          <a:bodyPr/>
          <a:lstStyle/>
          <a:p>
            <a:r>
              <a:rPr lang="is-IS"/>
              <a:t>“Life after Mastectomy”</a:t>
            </a:r>
            <a:endParaRPr lang="en-GB"/>
          </a:p>
        </p:txBody>
      </p:sp>
      <p:graphicFrame>
        <p:nvGraphicFramePr>
          <p:cNvPr id="1403907" name="Object 3"/>
          <p:cNvGraphicFramePr>
            <a:graphicFrameLocks noGrp="1" noChangeAspect="1"/>
          </p:cNvGraphicFramePr>
          <p:nvPr>
            <p:ph sz="quarter" idx="1"/>
          </p:nvPr>
        </p:nvGraphicFramePr>
        <p:xfrm>
          <a:off x="3292475" y="1771650"/>
          <a:ext cx="2741613" cy="4610100"/>
        </p:xfrm>
        <a:graphic>
          <a:graphicData uri="http://schemas.openxmlformats.org/presentationml/2006/ole">
            <mc:AlternateContent xmlns:mc="http://schemas.openxmlformats.org/markup-compatibility/2006">
              <mc:Choice xmlns:v="urn:schemas-microsoft-com:vml" Requires="v">
                <p:oleObj spid="_x0000_s1403918" name="Photo Editor Photo" r:id="rId4" imgW="4695238" imgH="7895238" progId="MSPhotoEd.3">
                  <p:embed/>
                </p:oleObj>
              </mc:Choice>
              <mc:Fallback>
                <p:oleObj name="Photo Editor Photo" r:id="rId4" imgW="4695238" imgH="7895238"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2475" y="1771650"/>
                        <a:ext cx="2741613" cy="4610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3461" y="659200"/>
            <a:ext cx="4608512" cy="3529012"/>
            <a:chOff x="7689895" y="1024832"/>
            <a:chExt cx="4608512" cy="3529012"/>
          </a:xfrm>
        </p:grpSpPr>
        <p:sp>
          <p:nvSpPr>
            <p:cNvPr id="21" name="Oval 20"/>
            <p:cNvSpPr/>
            <p:nvPr/>
          </p:nvSpPr>
          <p:spPr bwMode="auto">
            <a:xfrm>
              <a:off x="7689895" y="1024832"/>
              <a:ext cx="4608512" cy="3529012"/>
            </a:xfrm>
            <a:prstGeom prst="ellipse">
              <a:avLst/>
            </a:prstGeom>
            <a:solidFill>
              <a:srgbClr val="FF6600"/>
            </a:solidFill>
            <a:ln w="57150" cap="flat" cmpd="sng" algn="ctr">
              <a:noFill/>
              <a:prstDash val="solid"/>
              <a:round/>
              <a:headEnd type="none" w="med" len="med"/>
              <a:tailEnd type="none" w="med" len="med"/>
            </a:ln>
            <a:effectLst>
              <a:outerShdw blurRad="63500" dist="38099" dir="2700000" algn="ctr" rotWithShape="0">
                <a:schemeClr val="bg2">
                  <a:alpha val="74998"/>
                </a:schemeClr>
              </a:outerShdw>
            </a:effectLst>
            <a:extLst/>
          </p:spPr>
          <p:txBody>
            <a:bodyPr anchor="ctr"/>
            <a:lstStyle/>
            <a:p>
              <a:pPr>
                <a:defRPr/>
              </a:pPr>
              <a:endParaRPr lang="en-US" sz="2400">
                <a:solidFill>
                  <a:srgbClr val="000000"/>
                </a:solidFill>
              </a:endParaRPr>
            </a:p>
          </p:txBody>
        </p:sp>
        <p:sp>
          <p:nvSpPr>
            <p:cNvPr id="32773" name="TextBox 21"/>
            <p:cNvSpPr txBox="1">
              <a:spLocks noChangeArrowheads="1"/>
            </p:cNvSpPr>
            <p:nvPr/>
          </p:nvSpPr>
          <p:spPr bwMode="auto">
            <a:xfrm>
              <a:off x="8395099" y="2085900"/>
              <a:ext cx="3178274" cy="1323673"/>
            </a:xfrm>
            <a:prstGeom prst="rect">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a:solidFill>
                    <a:srgbClr val="000000"/>
                  </a:solidFill>
                </a:rPr>
                <a:t>Psychosocial</a:t>
              </a:r>
            </a:p>
            <a:p>
              <a:pPr algn="ctr" eaLnBrk="1" hangingPunct="1"/>
              <a:r>
                <a:rPr lang="en-US" sz="4000" dirty="0">
                  <a:solidFill>
                    <a:srgbClr val="000000"/>
                  </a:solidFill>
                </a:rPr>
                <a:t>function</a:t>
              </a:r>
            </a:p>
          </p:txBody>
        </p:sp>
      </p:grpSp>
      <p:grpSp>
        <p:nvGrpSpPr>
          <p:cNvPr id="13" name="Group 12"/>
          <p:cNvGrpSpPr/>
          <p:nvPr/>
        </p:nvGrpSpPr>
        <p:grpSpPr>
          <a:xfrm>
            <a:off x="0" y="696136"/>
            <a:ext cx="4608512" cy="3529012"/>
            <a:chOff x="7689895" y="1024832"/>
            <a:chExt cx="4608512" cy="3529012"/>
          </a:xfrm>
          <a:solidFill>
            <a:srgbClr val="FF6600"/>
          </a:solidFill>
        </p:grpSpPr>
        <p:sp>
          <p:nvSpPr>
            <p:cNvPr id="14" name="Oval 13"/>
            <p:cNvSpPr/>
            <p:nvPr/>
          </p:nvSpPr>
          <p:spPr bwMode="auto">
            <a:xfrm>
              <a:off x="7689895" y="1024832"/>
              <a:ext cx="4608512" cy="3529012"/>
            </a:xfrm>
            <a:prstGeom prst="ellipse">
              <a:avLst/>
            </a:prstGeom>
            <a:grpFill/>
            <a:ln w="57150" cap="flat" cmpd="sng" algn="ctr">
              <a:noFill/>
              <a:prstDash val="solid"/>
              <a:round/>
              <a:headEnd type="none" w="med" len="med"/>
              <a:tailEnd type="none" w="med" len="med"/>
            </a:ln>
            <a:effectLst>
              <a:outerShdw blurRad="63500" dist="38099" dir="2700000" algn="ctr" rotWithShape="0">
                <a:schemeClr val="bg2">
                  <a:alpha val="74998"/>
                </a:schemeClr>
              </a:outerShdw>
            </a:effectLst>
            <a:extLst/>
          </p:spPr>
          <p:txBody>
            <a:bodyPr anchor="ctr"/>
            <a:lstStyle/>
            <a:p>
              <a:pPr>
                <a:defRPr/>
              </a:pPr>
              <a:endParaRPr lang="en-US" sz="2400">
                <a:solidFill>
                  <a:srgbClr val="000000"/>
                </a:solidFill>
              </a:endParaRPr>
            </a:p>
          </p:txBody>
        </p:sp>
        <p:sp>
          <p:nvSpPr>
            <p:cNvPr id="15" name="TextBox 21"/>
            <p:cNvSpPr txBox="1">
              <a:spLocks noChangeArrowheads="1"/>
            </p:cNvSpPr>
            <p:nvPr/>
          </p:nvSpPr>
          <p:spPr bwMode="auto">
            <a:xfrm>
              <a:off x="8993598" y="2085900"/>
              <a:ext cx="1981282" cy="132343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a:solidFill>
                    <a:srgbClr val="000000"/>
                  </a:solidFill>
                </a:rPr>
                <a:t>Sexual </a:t>
              </a:r>
            </a:p>
            <a:p>
              <a:pPr algn="ctr" eaLnBrk="1" hangingPunct="1"/>
              <a:r>
                <a:rPr lang="en-US" sz="4000" dirty="0">
                  <a:solidFill>
                    <a:srgbClr val="000000"/>
                  </a:solidFill>
                </a:rPr>
                <a:t>function</a:t>
              </a:r>
            </a:p>
          </p:txBody>
        </p:sp>
      </p:grpSp>
      <p:grpSp>
        <p:nvGrpSpPr>
          <p:cNvPr id="16" name="Group 15"/>
          <p:cNvGrpSpPr/>
          <p:nvPr/>
        </p:nvGrpSpPr>
        <p:grpSpPr>
          <a:xfrm>
            <a:off x="2378021" y="3082366"/>
            <a:ext cx="4608512" cy="3529012"/>
            <a:chOff x="7689895" y="1024832"/>
            <a:chExt cx="4608512" cy="3529012"/>
          </a:xfrm>
          <a:solidFill>
            <a:srgbClr val="FF6600"/>
          </a:solidFill>
        </p:grpSpPr>
        <p:sp>
          <p:nvSpPr>
            <p:cNvPr id="17" name="Oval 16"/>
            <p:cNvSpPr/>
            <p:nvPr/>
          </p:nvSpPr>
          <p:spPr bwMode="auto">
            <a:xfrm>
              <a:off x="7689895" y="1024832"/>
              <a:ext cx="4608512" cy="3529012"/>
            </a:xfrm>
            <a:prstGeom prst="ellipse">
              <a:avLst/>
            </a:prstGeom>
            <a:grpFill/>
            <a:ln w="57150" cap="flat" cmpd="sng" algn="ctr">
              <a:noFill/>
              <a:prstDash val="solid"/>
              <a:round/>
              <a:headEnd type="none" w="med" len="med"/>
              <a:tailEnd type="none" w="med" len="med"/>
            </a:ln>
            <a:effectLst>
              <a:outerShdw blurRad="63500" dist="38099" dir="2700000" algn="ctr" rotWithShape="0">
                <a:schemeClr val="bg2">
                  <a:alpha val="74998"/>
                </a:schemeClr>
              </a:outerShdw>
            </a:effectLst>
            <a:extLst/>
          </p:spPr>
          <p:txBody>
            <a:bodyPr anchor="ctr"/>
            <a:lstStyle/>
            <a:p>
              <a:pPr>
                <a:defRPr/>
              </a:pPr>
              <a:endParaRPr lang="en-US" sz="2400">
                <a:solidFill>
                  <a:srgbClr val="000000"/>
                </a:solidFill>
              </a:endParaRPr>
            </a:p>
          </p:txBody>
        </p:sp>
        <p:sp>
          <p:nvSpPr>
            <p:cNvPr id="19" name="TextBox 21"/>
            <p:cNvSpPr txBox="1">
              <a:spLocks noChangeArrowheads="1"/>
            </p:cNvSpPr>
            <p:nvPr/>
          </p:nvSpPr>
          <p:spPr bwMode="auto">
            <a:xfrm>
              <a:off x="9179068" y="2085900"/>
              <a:ext cx="1610337" cy="132343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a:solidFill>
                    <a:srgbClr val="000000"/>
                  </a:solidFill>
                </a:rPr>
                <a:t>Body </a:t>
              </a:r>
            </a:p>
            <a:p>
              <a:pPr algn="ctr" eaLnBrk="1" hangingPunct="1"/>
              <a:r>
                <a:rPr lang="en-US" sz="4000" dirty="0">
                  <a:solidFill>
                    <a:srgbClr val="000000"/>
                  </a:solidFill>
                </a:rPr>
                <a:t>Image</a:t>
              </a:r>
            </a:p>
          </p:txBody>
        </p:sp>
      </p:grpSp>
      <p:sp>
        <p:nvSpPr>
          <p:cNvPr id="10" name="TextBox 9"/>
          <p:cNvSpPr txBox="1">
            <a:spLocks noChangeArrowheads="1"/>
          </p:cNvSpPr>
          <p:nvPr/>
        </p:nvSpPr>
        <p:spPr bwMode="auto">
          <a:xfrm>
            <a:off x="1507458" y="2924175"/>
            <a:ext cx="6087726"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5400" i="1" dirty="0">
                <a:solidFill>
                  <a:srgbClr val="030931"/>
                </a:solidFill>
              </a:rPr>
              <a:t>Cosmetic outcome</a:t>
            </a:r>
          </a:p>
        </p:txBody>
      </p:sp>
    </p:spTree>
    <p:extLst>
      <p:ext uri="{BB962C8B-B14F-4D97-AF65-F5344CB8AC3E}">
        <p14:creationId xmlns:p14="http://schemas.microsoft.com/office/powerpoint/2010/main" val="326581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457200" y="692150"/>
            <a:ext cx="8229600" cy="1143000"/>
          </a:xfrm>
          <a:ln/>
        </p:spPr>
        <p:txBody>
          <a:bodyPr rIns="132080"/>
          <a:lstStyle/>
          <a:p>
            <a:r>
              <a:rPr lang="en-US" dirty="0"/>
              <a:t>Modern breast surgery</a:t>
            </a:r>
          </a:p>
        </p:txBody>
      </p:sp>
      <p:grpSp>
        <p:nvGrpSpPr>
          <p:cNvPr id="196619" name="Group 11"/>
          <p:cNvGrpSpPr>
            <a:grpSpLocks/>
          </p:cNvGrpSpPr>
          <p:nvPr/>
        </p:nvGrpSpPr>
        <p:grpSpPr bwMode="auto">
          <a:xfrm>
            <a:off x="342900" y="2852738"/>
            <a:ext cx="6754582" cy="2182812"/>
            <a:chOff x="0" y="0"/>
            <a:chExt cx="4254" cy="1375"/>
          </a:xfrm>
        </p:grpSpPr>
        <p:sp>
          <p:nvSpPr>
            <p:cNvPr id="196611" name="Rectangle 3"/>
            <p:cNvSpPr>
              <a:spLocks/>
            </p:cNvSpPr>
            <p:nvPr/>
          </p:nvSpPr>
          <p:spPr bwMode="auto">
            <a:xfrm>
              <a:off x="0" y="226"/>
              <a:ext cx="1621" cy="368"/>
            </a:xfrm>
            <a:prstGeom prst="rect">
              <a:avLst/>
            </a:prstGeom>
            <a:noFill/>
            <a:ln w="9525"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lIns="0" tIns="0" rIns="40639" bIns="0">
              <a:spAutoFit/>
            </a:bodyPr>
            <a:lstStyle/>
            <a:p>
              <a:pPr marL="39688"/>
              <a:r>
                <a:rPr lang="en-US" sz="3200">
                  <a:solidFill>
                    <a:schemeClr val="tx1"/>
                  </a:solidFill>
                  <a:ea typeface="ＭＳ Ｐゴシック" charset="0"/>
                  <a:cs typeface="Arial" charset="0"/>
                </a:rPr>
                <a:t>Local Control</a:t>
              </a:r>
            </a:p>
          </p:txBody>
        </p:sp>
        <p:grpSp>
          <p:nvGrpSpPr>
            <p:cNvPr id="196617" name="Group 9"/>
            <p:cNvGrpSpPr>
              <a:grpSpLocks/>
            </p:cNvGrpSpPr>
            <p:nvPr/>
          </p:nvGrpSpPr>
          <p:grpSpPr bwMode="auto">
            <a:xfrm>
              <a:off x="805" y="0"/>
              <a:ext cx="3449" cy="1375"/>
              <a:chOff x="0" y="0"/>
              <a:chExt cx="3448" cy="1375"/>
            </a:xfrm>
          </p:grpSpPr>
          <p:grpSp>
            <p:nvGrpSpPr>
              <p:cNvPr id="196614" name="Group 6"/>
              <p:cNvGrpSpPr>
                <a:grpSpLocks/>
              </p:cNvGrpSpPr>
              <p:nvPr/>
            </p:nvGrpSpPr>
            <p:grpSpPr bwMode="auto">
              <a:xfrm>
                <a:off x="0" y="0"/>
                <a:ext cx="3448" cy="1375"/>
                <a:chOff x="0" y="0"/>
                <a:chExt cx="3448" cy="1375"/>
              </a:xfrm>
            </p:grpSpPr>
            <p:sp>
              <p:nvSpPr>
                <p:cNvPr id="196612" name="AutoShape 4"/>
                <p:cNvSpPr>
                  <a:spLocks/>
                </p:cNvSpPr>
                <p:nvPr/>
              </p:nvSpPr>
              <p:spPr bwMode="auto">
                <a:xfrm>
                  <a:off x="945" y="45"/>
                  <a:ext cx="1466" cy="1330"/>
                </a:xfrm>
                <a:prstGeom prst="triangle">
                  <a:avLst>
                    <a:gd name="adj" fmla="val 50000"/>
                  </a:avLst>
                </a:prstGeom>
                <a:solidFill>
                  <a:srgbClr val="FFFFFF"/>
                </a:solidFill>
                <a:ln>
                  <a:noFill/>
                </a:ln>
                <a:extLst>
                  <a:ext uri="{91240B29-F687-4f45-9708-019B960494DF}">
                    <a14:hiddenLine xmlns:a14="http://schemas.microsoft.com/office/drawing/2010/main" xmlns="" w="9525" cap="flat">
                      <a:solidFill>
                        <a:srgbClr val="000000"/>
                      </a:solidFill>
                      <a:round/>
                      <a:headEnd type="none" w="med" len="med"/>
                      <a:tailEnd type="none" w="med" len="med"/>
                    </a14:hiddenLine>
                  </a:ext>
                </a:extLst>
              </p:spPr>
              <p:txBody>
                <a:bodyPr lIns="0" tIns="0" rIns="0" bIns="0"/>
                <a:lstStyle/>
                <a:p>
                  <a:endParaRPr lang="en-US"/>
                </a:p>
              </p:txBody>
            </p:sp>
            <p:sp>
              <p:nvSpPr>
                <p:cNvPr id="196613" name="Line 5"/>
                <p:cNvSpPr>
                  <a:spLocks noChangeShapeType="1"/>
                </p:cNvSpPr>
                <p:nvPr/>
              </p:nvSpPr>
              <p:spPr bwMode="auto">
                <a:xfrm>
                  <a:off x="0" y="0"/>
                  <a:ext cx="3448" cy="1"/>
                </a:xfrm>
                <a:prstGeom prst="line">
                  <a:avLst/>
                </a:prstGeom>
                <a:noFill/>
                <a:ln w="76200"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sp>
            <p:nvSpPr>
              <p:cNvPr id="196615" name="Line 7"/>
              <p:cNvSpPr>
                <a:spLocks noChangeShapeType="1"/>
              </p:cNvSpPr>
              <p:nvPr/>
            </p:nvSpPr>
            <p:spPr bwMode="auto">
              <a:xfrm>
                <a:off x="0" y="0"/>
                <a:ext cx="1" cy="226"/>
              </a:xfrm>
              <a:prstGeom prst="line">
                <a:avLst/>
              </a:prstGeom>
              <a:noFill/>
              <a:ln w="57150"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96616" name="Line 8"/>
              <p:cNvSpPr>
                <a:spLocks noChangeShapeType="1"/>
              </p:cNvSpPr>
              <p:nvPr/>
            </p:nvSpPr>
            <p:spPr bwMode="auto">
              <a:xfrm>
                <a:off x="3447" y="0"/>
                <a:ext cx="1" cy="226"/>
              </a:xfrm>
              <a:prstGeom prst="line">
                <a:avLst/>
              </a:prstGeom>
              <a:noFill/>
              <a:ln w="57150"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grpSp>
      <p:sp>
        <p:nvSpPr>
          <p:cNvPr id="196620" name="Rectangle 12"/>
          <p:cNvSpPr>
            <a:spLocks/>
          </p:cNvSpPr>
          <p:nvPr/>
        </p:nvSpPr>
        <p:spPr bwMode="auto">
          <a:xfrm>
            <a:off x="5363965" y="3284984"/>
            <a:ext cx="3507530" cy="984885"/>
          </a:xfrm>
          <a:prstGeom prst="rect">
            <a:avLst/>
          </a:prstGeom>
          <a:noFill/>
          <a:ln w="9525"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lIns="0" tIns="0" rIns="40639" bIns="0">
            <a:spAutoFit/>
          </a:bodyPr>
          <a:lstStyle/>
          <a:p>
            <a:pPr marL="39688"/>
            <a:r>
              <a:rPr lang="en-US" sz="3200" dirty="0" err="1">
                <a:solidFill>
                  <a:schemeClr val="tx1"/>
                </a:solidFill>
                <a:ea typeface="ＭＳ Ｐゴシック" charset="0"/>
                <a:cs typeface="Arial" charset="0"/>
              </a:rPr>
              <a:t>Cosmesis</a:t>
            </a:r>
            <a:r>
              <a:rPr lang="en-US" sz="3200" dirty="0">
                <a:solidFill>
                  <a:schemeClr val="tx1"/>
                </a:solidFill>
                <a:ea typeface="ＭＳ Ｐゴシック" charset="0"/>
                <a:cs typeface="Arial" charset="0"/>
              </a:rPr>
              <a:t>/Maintain</a:t>
            </a:r>
          </a:p>
          <a:p>
            <a:pPr marL="39688"/>
            <a:r>
              <a:rPr lang="en-US" sz="3200" dirty="0">
                <a:cs typeface="Arial" charset="0"/>
              </a:rPr>
              <a:t>quality of life</a:t>
            </a:r>
            <a:endParaRPr lang="en-US" sz="3200" dirty="0">
              <a:solidFill>
                <a:schemeClr val="tx1"/>
              </a:solidFill>
              <a:ea typeface="ＭＳ Ｐゴシック" charset="0"/>
              <a:cs typeface="Arial" charset="0"/>
            </a:endParaRPr>
          </a:p>
        </p:txBody>
      </p:sp>
    </p:spTree>
    <p:extLst>
      <p:ext uri="{BB962C8B-B14F-4D97-AF65-F5344CB8AC3E}">
        <p14:creationId xmlns:p14="http://schemas.microsoft.com/office/powerpoint/2010/main" val="1834315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114" name="Rectangle 2"/>
          <p:cNvSpPr>
            <a:spLocks noGrp="1" noChangeArrowheads="1"/>
          </p:cNvSpPr>
          <p:nvPr>
            <p:ph type="ctrTitle"/>
          </p:nvPr>
        </p:nvSpPr>
        <p:spPr>
          <a:xfrm>
            <a:off x="685800" y="2286000"/>
            <a:ext cx="7772400" cy="1143000"/>
          </a:xfrm>
        </p:spPr>
        <p:txBody>
          <a:bodyPr/>
          <a:lstStyle/>
          <a:p>
            <a:r>
              <a:rPr lang="is-IS" dirty="0"/>
              <a:t>…...Is </a:t>
            </a:r>
            <a:r>
              <a:rPr lang="en-US" dirty="0"/>
              <a:t>specialist breast surgery and involves training surgeons to become </a:t>
            </a:r>
            <a:r>
              <a:rPr lang="en-US" dirty="0" err="1"/>
              <a:t>oncoplastic</a:t>
            </a:r>
            <a:r>
              <a:rPr lang="en-US" dirty="0"/>
              <a:t> breast surgeons</a:t>
            </a:r>
          </a:p>
        </p:txBody>
      </p:sp>
    </p:spTree>
    <p:extLst>
      <p:ext uri="{BB962C8B-B14F-4D97-AF65-F5344CB8AC3E}">
        <p14:creationId xmlns:p14="http://schemas.microsoft.com/office/powerpoint/2010/main" val="1606596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a:xfrm>
            <a:off x="533400" y="165436"/>
            <a:ext cx="8229600" cy="1143000"/>
          </a:xfrm>
        </p:spPr>
        <p:txBody>
          <a:bodyPr/>
          <a:lstStyle/>
          <a:p>
            <a:r>
              <a:rPr lang="is-IS" dirty="0"/>
              <a:t>Specialisation in breast surgery = Improved patient outcome</a:t>
            </a:r>
            <a:endParaRPr lang="en-GB" dirty="0"/>
          </a:p>
        </p:txBody>
      </p:sp>
      <p:graphicFrame>
        <p:nvGraphicFramePr>
          <p:cNvPr id="1240093" name="Group 29"/>
          <p:cNvGraphicFramePr>
            <a:graphicFrameLocks noGrp="1"/>
          </p:cNvGraphicFramePr>
          <p:nvPr>
            <p:ph sz="half" idx="1"/>
          </p:nvPr>
        </p:nvGraphicFramePr>
        <p:xfrm>
          <a:off x="1111250" y="2527300"/>
          <a:ext cx="6889750" cy="4415854"/>
        </p:xfrm>
        <a:graphic>
          <a:graphicData uri="http://schemas.openxmlformats.org/drawingml/2006/table">
            <a:tbl>
              <a:tblPr/>
              <a:tblGrid>
                <a:gridCol w="2514600">
                  <a:extLst>
                    <a:ext uri="{9D8B030D-6E8A-4147-A177-3AD203B41FA5}">
                      <a16:colId xmlns:a16="http://schemas.microsoft.com/office/drawing/2014/main" val="20000"/>
                    </a:ext>
                  </a:extLst>
                </a:gridCol>
                <a:gridCol w="208915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630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s-IS" sz="2800" b="0" i="0" u="none" strike="noStrike" cap="none" normalizeH="0" baseline="0">
                          <a:ln>
                            <a:noFill/>
                          </a:ln>
                          <a:solidFill>
                            <a:schemeClr val="tx1"/>
                          </a:solidFill>
                          <a:effectLst/>
                          <a:latin typeface="Arial" charset="0"/>
                          <a:ea typeface="ＭＳ Ｐゴシック" charset="0"/>
                        </a:rPr>
                        <a:t>Author</a:t>
                      </a:r>
                      <a:endParaRPr kumimoji="0" lang="en-GB" sz="2800" b="0" i="0" u="none" strike="noStrike" cap="none" normalizeH="0" baseline="0">
                        <a:ln>
                          <a:noFill/>
                        </a:ln>
                        <a:solidFill>
                          <a:schemeClr val="tx1"/>
                        </a:solidFill>
                        <a:effectLst/>
                        <a:latin typeface="Arial" charset="0"/>
                        <a:ea typeface="ＭＳ Ｐゴシック" charset="0"/>
                      </a:endParaRPr>
                    </a:p>
                  </a:txBody>
                  <a:tcPr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s-IS" sz="2800" b="0" i="0" u="none" strike="noStrike" cap="none" normalizeH="0" baseline="0">
                          <a:ln>
                            <a:noFill/>
                          </a:ln>
                          <a:solidFill>
                            <a:schemeClr val="tx1"/>
                          </a:solidFill>
                          <a:effectLst/>
                          <a:latin typeface="Arial" charset="0"/>
                          <a:ea typeface="ＭＳ Ｐゴシック" charset="0"/>
                        </a:rPr>
                        <a:t>Cases/year</a:t>
                      </a:r>
                      <a:endParaRPr kumimoji="0" lang="en-GB" sz="2800" b="0" i="0" u="none" strike="noStrike" cap="none" normalizeH="0" baseline="0">
                        <a:ln>
                          <a:noFill/>
                        </a:ln>
                        <a:solidFill>
                          <a:schemeClr val="tx1"/>
                        </a:solidFill>
                        <a:effectLst/>
                        <a:latin typeface="Arial" charset="0"/>
                        <a:ea typeface="ＭＳ Ｐゴシック" charset="0"/>
                      </a:endParaRP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s-IS" sz="2800" b="0" i="0" u="none" strike="noStrike" cap="none" normalizeH="0" baseline="0">
                          <a:ln>
                            <a:noFill/>
                          </a:ln>
                          <a:solidFill>
                            <a:schemeClr val="tx1"/>
                          </a:solidFill>
                          <a:effectLst/>
                          <a:latin typeface="Arial" charset="0"/>
                          <a:ea typeface="ＭＳ Ｐゴシック" charset="0"/>
                        </a:rPr>
                        <a:t>Results</a:t>
                      </a:r>
                      <a:endParaRPr kumimoji="0" lang="en-GB" sz="2800" b="0" i="0" u="none" strike="noStrike" cap="none" normalizeH="0" baseline="0">
                        <a:ln>
                          <a:noFill/>
                        </a:ln>
                        <a:solidFill>
                          <a:schemeClr val="tx1"/>
                        </a:solidFill>
                        <a:effectLst/>
                        <a:latin typeface="Arial" charset="0"/>
                        <a:ea typeface="ＭＳ Ｐゴシック" charset="0"/>
                      </a:endParaRPr>
                    </a:p>
                  </a:txBody>
                  <a:tcP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8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s-IS" sz="2400" b="0" i="0" u="none" strike="noStrike" cap="none" normalizeH="0" baseline="0">
                          <a:ln>
                            <a:noFill/>
                          </a:ln>
                          <a:solidFill>
                            <a:schemeClr val="tx1"/>
                          </a:solidFill>
                          <a:effectLst/>
                          <a:latin typeface="Arial" charset="0"/>
                          <a:ea typeface="ＭＳ Ｐゴシック" charset="0"/>
                        </a:rPr>
                        <a:t>Roohan et al, 1998</a:t>
                      </a:r>
                      <a:endParaRPr kumimoji="0" lang="en-GB" sz="2400" b="0" i="0" u="none" strike="noStrike" cap="none" normalizeH="0" baseline="0">
                        <a:ln>
                          <a:noFill/>
                        </a:ln>
                        <a:solidFill>
                          <a:schemeClr val="tx1"/>
                        </a:solidFill>
                        <a:effectLst/>
                        <a:latin typeface="Arial" charset="0"/>
                        <a:ea typeface="ＭＳ Ｐゴシック" charset="0"/>
                      </a:endParaRPr>
                    </a:p>
                  </a:txBody>
                  <a:tcP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s-IS" sz="2400" b="0" i="0" u="none" strike="noStrike" cap="none" normalizeH="0" baseline="0">
                          <a:ln>
                            <a:noFill/>
                          </a:ln>
                          <a:solidFill>
                            <a:schemeClr val="tx1"/>
                          </a:solidFill>
                          <a:effectLst/>
                          <a:latin typeface="Arial" charset="0"/>
                          <a:ea typeface="ＭＳ Ｐゴシック" charset="0"/>
                        </a:rPr>
                        <a:t>&gt;150 vs.&lt;10</a:t>
                      </a:r>
                      <a:endParaRPr kumimoji="0" lang="en-GB" sz="2400" b="0" i="0" u="none" strike="noStrike" cap="none" normalizeH="0" baseline="0">
                        <a:ln>
                          <a:noFill/>
                        </a:ln>
                        <a:solidFill>
                          <a:schemeClr val="tx1"/>
                        </a:solidFill>
                        <a:effectLst/>
                        <a:latin typeface="Arial" charset="0"/>
                        <a:ea typeface="ＭＳ Ｐゴシック"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s-IS" sz="2400" b="1" i="0" u="none" strike="noStrike" cap="none" normalizeH="0" baseline="0">
                          <a:ln>
                            <a:noFill/>
                          </a:ln>
                          <a:solidFill>
                            <a:schemeClr val="tx1"/>
                          </a:solidFill>
                          <a:effectLst/>
                          <a:latin typeface="Arial" charset="0"/>
                          <a:ea typeface="ＭＳ Ｐゴシック" charset="0"/>
                        </a:rPr>
                        <a:t>60%</a:t>
                      </a:r>
                      <a:r>
                        <a:rPr kumimoji="0" lang="is-IS" sz="2400" b="0" i="0" u="none" strike="noStrike" cap="none" normalizeH="0" baseline="0">
                          <a:ln>
                            <a:noFill/>
                          </a:ln>
                          <a:solidFill>
                            <a:srgbClr val="FFFF00"/>
                          </a:solidFill>
                          <a:effectLst/>
                          <a:latin typeface="Arial" charset="0"/>
                          <a:ea typeface="ＭＳ Ｐゴシック" charset="0"/>
                        </a:rPr>
                        <a:t> </a:t>
                      </a:r>
                      <a:r>
                        <a:rPr kumimoji="0" lang="is-IS" sz="2400" b="0" i="0" u="none" strike="noStrike" cap="none" normalizeH="0" baseline="0">
                          <a:ln>
                            <a:noFill/>
                          </a:ln>
                          <a:solidFill>
                            <a:schemeClr val="tx1"/>
                          </a:solidFill>
                          <a:effectLst/>
                          <a:latin typeface="Arial" charset="0"/>
                          <a:ea typeface="ＭＳ Ｐゴシック" charset="0"/>
                        </a:rPr>
                        <a:t>reduction in mortality</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0"/>
                      </a:endParaRP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820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s-IS" sz="2400" b="0" i="0" u="none" strike="noStrike" cap="none" normalizeH="0" baseline="0">
                          <a:ln>
                            <a:noFill/>
                          </a:ln>
                          <a:solidFill>
                            <a:schemeClr val="tx1"/>
                          </a:solidFill>
                          <a:effectLst/>
                          <a:latin typeface="Arial" charset="0"/>
                          <a:ea typeface="ＭＳ Ｐゴシック" charset="0"/>
                        </a:rPr>
                        <a:t>Skinner et al, 2003</a:t>
                      </a:r>
                      <a:endParaRPr kumimoji="0" lang="en-GB" sz="2400" b="0" i="0" u="none" strike="noStrike" cap="none" normalizeH="0" baseline="0">
                        <a:ln>
                          <a:noFill/>
                        </a:ln>
                        <a:solidFill>
                          <a:schemeClr val="tx1"/>
                        </a:solidFill>
                        <a:effectLst/>
                        <a:latin typeface="Arial" charset="0"/>
                        <a:ea typeface="ＭＳ Ｐゴシック"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s-IS" sz="2400" b="0" i="0" u="none" strike="noStrike" cap="none" normalizeH="0" baseline="0">
                          <a:ln>
                            <a:noFill/>
                          </a:ln>
                          <a:solidFill>
                            <a:schemeClr val="tx1"/>
                          </a:solidFill>
                          <a:effectLst/>
                          <a:latin typeface="Arial" charset="0"/>
                          <a:ea typeface="ＭＳ Ｐゴシック" charset="0"/>
                        </a:rPr>
                        <a:t>&gt;125 vs. &lt;35</a:t>
                      </a:r>
                      <a:endParaRPr kumimoji="0" lang="en-GB" sz="2400" b="0" i="0" u="none" strike="noStrike" cap="none" normalizeH="0" baseline="0">
                        <a:ln>
                          <a:noFill/>
                        </a:ln>
                        <a:solidFill>
                          <a:schemeClr val="tx1"/>
                        </a:solidFill>
                        <a:effectLst/>
                        <a:latin typeface="Arial" charset="0"/>
                        <a:ea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s-IS" sz="2400" b="1" i="0" u="none" strike="noStrike" cap="none" normalizeH="0" baseline="0">
                          <a:ln>
                            <a:noFill/>
                          </a:ln>
                          <a:solidFill>
                            <a:schemeClr val="tx1"/>
                          </a:solidFill>
                          <a:effectLst/>
                          <a:latin typeface="Arial" charset="0"/>
                          <a:ea typeface="ＭＳ Ｐゴシック" charset="0"/>
                        </a:rPr>
                        <a:t>23%</a:t>
                      </a:r>
                      <a:r>
                        <a:rPr kumimoji="0" lang="is-IS" sz="2400" b="0" i="0" u="none" strike="noStrike" cap="none" normalizeH="0" baseline="0">
                          <a:ln>
                            <a:noFill/>
                          </a:ln>
                          <a:solidFill>
                            <a:schemeClr val="tx1"/>
                          </a:solidFill>
                          <a:effectLst/>
                          <a:latin typeface="Arial" charset="0"/>
                          <a:ea typeface="ＭＳ Ｐゴシック" charset="0"/>
                        </a:rPr>
                        <a:t> reduction in mortality</a:t>
                      </a:r>
                      <a:endParaRPr kumimoji="0" lang="en-GB" sz="2400" b="0" i="0" u="none" strike="noStrike" cap="none" normalizeH="0" baseline="0">
                        <a:ln>
                          <a:noFill/>
                        </a:ln>
                        <a:solidFill>
                          <a:schemeClr val="tx1"/>
                        </a:solidFill>
                        <a:effectLst/>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808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ea typeface="ＭＳ Ｐゴシック" charset="0"/>
                        </a:rPr>
                        <a:t>Mikeljevic et al,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ea typeface="ＭＳ Ｐゴシック" charset="0"/>
                        </a:rPr>
                        <a:t>2003</a:t>
                      </a:r>
                    </a:p>
                  </a:txBody>
                  <a:tcP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ea typeface="ＭＳ Ｐゴシック" charset="0"/>
                        </a:rPr>
                        <a:t>&gt;50 vs. &lt;10</a:t>
                      </a: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ea typeface="ＭＳ Ｐゴシック" charset="0"/>
                        </a:rPr>
                        <a:t>27%</a:t>
                      </a:r>
                      <a:r>
                        <a:rPr kumimoji="0" lang="en-GB" sz="2400" b="0" i="0" u="none" strike="noStrike" cap="none" normalizeH="0" baseline="0">
                          <a:ln>
                            <a:noFill/>
                          </a:ln>
                          <a:solidFill>
                            <a:schemeClr val="tx1"/>
                          </a:solidFill>
                          <a:effectLst/>
                          <a:latin typeface="Arial" charset="0"/>
                          <a:ea typeface="ＭＳ Ｐゴシック" charset="0"/>
                        </a:rPr>
                        <a:t> </a:t>
                      </a:r>
                      <a:r>
                        <a:rPr kumimoji="0" lang="is-IS" sz="2400" b="0" i="0" u="none" strike="noStrike" cap="none" normalizeH="0" baseline="0">
                          <a:ln>
                            <a:noFill/>
                          </a:ln>
                          <a:solidFill>
                            <a:schemeClr val="tx1"/>
                          </a:solidFill>
                          <a:effectLst/>
                          <a:latin typeface="Arial" charset="0"/>
                          <a:ea typeface="ＭＳ Ｐゴシック" charset="0"/>
                        </a:rPr>
                        <a:t>reduction in mortality</a:t>
                      </a:r>
                      <a:endParaRPr kumimoji="0" lang="en-GB" sz="2400" b="0" i="0" u="none" strike="noStrike" cap="none" normalizeH="0" baseline="0">
                        <a:ln>
                          <a:noFill/>
                        </a:ln>
                        <a:solidFill>
                          <a:schemeClr val="tx1"/>
                        </a:solidFill>
                        <a:effectLst/>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0"/>
                      </a:endParaRP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74244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6" name="Rectangle 2"/>
          <p:cNvSpPr>
            <a:spLocks noChangeArrowheads="1"/>
          </p:cNvSpPr>
          <p:nvPr/>
        </p:nvSpPr>
        <p:spPr bwMode="auto">
          <a:xfrm>
            <a:off x="1050925" y="1447800"/>
            <a:ext cx="7362825" cy="3167063"/>
          </a:xfrm>
          <a:prstGeom prst="rect">
            <a:avLst/>
          </a:prstGeom>
          <a:noFill/>
          <a:ln>
            <a:noFill/>
          </a:ln>
          <a:effectLst/>
          <a:extLst>
            <a:ext uri="{909E8E84-426E-40dd-AFC4-6F175D3DCCD1}">
              <a14:hiddenFill xmlns:a14="http://schemas.microsoft.com/office/drawing/2010/main" xmlns="">
                <a:gradFill rotWithShape="1">
                  <a:gsLst>
                    <a:gs pos="0">
                      <a:schemeClr val="bg1"/>
                    </a:gs>
                    <a:gs pos="50000">
                      <a:schemeClr val="bg1">
                        <a:gamma/>
                        <a:tint val="65490"/>
                        <a:invGamma/>
                      </a:schemeClr>
                    </a:gs>
                    <a:gs pos="100000">
                      <a:schemeClr val="bg1"/>
                    </a:gs>
                  </a:gsLst>
                  <a:lin ang="5400000" scaled="1"/>
                </a:gra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3427" name="Text Box 3"/>
          <p:cNvSpPr txBox="1">
            <a:spLocks noChangeArrowheads="1"/>
          </p:cNvSpPr>
          <p:nvPr/>
        </p:nvSpPr>
        <p:spPr bwMode="auto">
          <a:xfrm>
            <a:off x="5276850" y="5334000"/>
            <a:ext cx="3602038" cy="915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is-IS" b="1" i="1">
                <a:latin typeface="Tahoma" charset="0"/>
                <a:cs typeface="Times New Roman" charset="0"/>
              </a:rPr>
              <a:t>“Consensus Conference on Breast Conservation”. Cancer 2006</a:t>
            </a:r>
            <a:endParaRPr lang="en-GB" b="1" i="1">
              <a:latin typeface="Tahoma" charset="0"/>
              <a:cs typeface="Times New Roman" charset="0"/>
            </a:endParaRPr>
          </a:p>
        </p:txBody>
      </p:sp>
      <p:sp>
        <p:nvSpPr>
          <p:cNvPr id="1383428" name="Text Box 4"/>
          <p:cNvSpPr txBox="1">
            <a:spLocks noChangeArrowheads="1"/>
          </p:cNvSpPr>
          <p:nvPr/>
        </p:nvSpPr>
        <p:spPr bwMode="auto">
          <a:xfrm>
            <a:off x="2825750" y="2868613"/>
            <a:ext cx="1651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0" hangingPunct="0"/>
            <a:endParaRPr lang="en-US">
              <a:latin typeface="Tahoma" charset="0"/>
              <a:cs typeface="Times New Roman" charset="0"/>
            </a:endParaRPr>
          </a:p>
        </p:txBody>
      </p:sp>
      <p:sp>
        <p:nvSpPr>
          <p:cNvPr id="1383429" name="Rectangle 5"/>
          <p:cNvSpPr>
            <a:spLocks noGrp="1" noChangeArrowheads="1"/>
          </p:cNvSpPr>
          <p:nvPr>
            <p:ph type="body" idx="1"/>
          </p:nvPr>
        </p:nvSpPr>
        <p:spPr>
          <a:xfrm>
            <a:off x="457200" y="1524000"/>
            <a:ext cx="8305800" cy="2898775"/>
          </a:xfrm>
          <a:noFill/>
          <a:ln/>
        </p:spPr>
        <p:txBody>
          <a:bodyPr/>
          <a:lstStyle/>
          <a:p>
            <a:pPr algn="ctr">
              <a:lnSpc>
                <a:spcPct val="80000"/>
              </a:lnSpc>
              <a:buFontTx/>
              <a:buNone/>
            </a:pPr>
            <a:r>
              <a:rPr lang="is-IS" dirty="0"/>
              <a:t>“</a:t>
            </a:r>
            <a:r>
              <a:rPr lang="is-IS" sz="3600" dirty="0"/>
              <a:t>Specialist breast surgery is the basis for good outcomes”</a:t>
            </a:r>
            <a:endParaRPr lang="is-IS" dirty="0"/>
          </a:p>
          <a:p>
            <a:pPr algn="ctr">
              <a:lnSpc>
                <a:spcPct val="80000"/>
              </a:lnSpc>
              <a:buFontTx/>
              <a:buNone/>
            </a:pPr>
            <a:endParaRPr lang="is-IS" sz="2800" dirty="0"/>
          </a:p>
          <a:p>
            <a:pPr lvl="1">
              <a:lnSpc>
                <a:spcPct val="80000"/>
              </a:lnSpc>
            </a:pPr>
            <a:r>
              <a:rPr lang="is-IS" sz="2400" dirty="0"/>
              <a:t>Better survival</a:t>
            </a:r>
          </a:p>
          <a:p>
            <a:pPr lvl="1">
              <a:lnSpc>
                <a:spcPct val="80000"/>
              </a:lnSpc>
            </a:pPr>
            <a:r>
              <a:rPr lang="is-IS" sz="2400" dirty="0"/>
              <a:t>More likely to be offered breast conservation than mastectomy</a:t>
            </a:r>
          </a:p>
          <a:p>
            <a:pPr lvl="1">
              <a:lnSpc>
                <a:spcPct val="80000"/>
              </a:lnSpc>
            </a:pPr>
            <a:r>
              <a:rPr lang="is-IS" sz="2400" dirty="0"/>
              <a:t>Recurrenc rates lower </a:t>
            </a:r>
          </a:p>
          <a:p>
            <a:pPr lvl="1">
              <a:lnSpc>
                <a:spcPct val="80000"/>
              </a:lnSpc>
            </a:pPr>
            <a:r>
              <a:rPr lang="is-IS" sz="2400" dirty="0"/>
              <a:t>Immiediate breast reconstruction more likely</a:t>
            </a:r>
          </a:p>
          <a:p>
            <a:pPr lvl="1">
              <a:lnSpc>
                <a:spcPct val="80000"/>
              </a:lnSpc>
            </a:pPr>
            <a:r>
              <a:rPr lang="is-IS" sz="2400" dirty="0"/>
              <a:t>Improved quality of life?</a:t>
            </a:r>
            <a:r>
              <a:rPr lang="is-IS" sz="2000" dirty="0"/>
              <a:t>  </a:t>
            </a:r>
            <a:endParaRPr lang="en-GB"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113" y="590458"/>
            <a:ext cx="5364162" cy="2124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1" descr="Hotel Isla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1" y="3343863"/>
            <a:ext cx="4799719" cy="32178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5477052" y="1177448"/>
            <a:ext cx="3412948" cy="1077202"/>
          </a:xfrm>
          <a:prstGeom prst="rect">
            <a:avLst/>
          </a:prstGeom>
          <a:noFill/>
        </p:spPr>
        <p:txBody>
          <a:bodyPr wrap="square" lIns="91424" tIns="45712" rIns="91424" bIns="45712" rtlCol="0">
            <a:spAutoFit/>
          </a:bodyPr>
          <a:lstStyle/>
          <a:p>
            <a:pPr algn="ctr"/>
            <a:r>
              <a:rPr lang="en-US" sz="3200" dirty="0"/>
              <a:t>The Nottingham Breast Institute</a:t>
            </a:r>
          </a:p>
        </p:txBody>
      </p:sp>
      <p:pic>
        <p:nvPicPr>
          <p:cNvPr id="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667" y="4273591"/>
            <a:ext cx="2906889" cy="1168711"/>
          </a:xfrm>
          <a:prstGeom prst="rect">
            <a:avLst/>
          </a:prstGeom>
          <a:solidFill>
            <a:schemeClr val="tx1"/>
          </a:solidFill>
          <a:ln>
            <a:noFill/>
          </a:ln>
          <a:extLst/>
        </p:spPr>
      </p:pic>
    </p:spTree>
    <p:extLst>
      <p:ext uri="{BB962C8B-B14F-4D97-AF65-F5344CB8AC3E}">
        <p14:creationId xmlns:p14="http://schemas.microsoft.com/office/powerpoint/2010/main" val="805536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descr="IMG_10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019550"/>
            <a:ext cx="2057400" cy="1543050"/>
          </a:xfrm>
          <a:prstGeom prst="rect">
            <a:avLst/>
          </a:prstGeom>
          <a:noFill/>
          <a:extLst>
            <a:ext uri="{909E8E84-426E-40dd-AFC4-6F175D3DCCD1}">
              <a14:hiddenFill xmlns:a14="http://schemas.microsoft.com/office/drawing/2010/main" xmlns="">
                <a:solidFill>
                  <a:srgbClr val="FFFFFF"/>
                </a:solidFill>
              </a14:hiddenFill>
            </a:ext>
          </a:extLst>
        </p:spPr>
      </p:pic>
      <p:pic>
        <p:nvPicPr>
          <p:cNvPr id="423939" name="Picture 3" descr="IMG_07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095750"/>
            <a:ext cx="2057400" cy="1543050"/>
          </a:xfrm>
          <a:prstGeom prst="rect">
            <a:avLst/>
          </a:prstGeom>
          <a:noFill/>
          <a:extLst>
            <a:ext uri="{909E8E84-426E-40dd-AFC4-6F175D3DCCD1}">
              <a14:hiddenFill xmlns:a14="http://schemas.microsoft.com/office/drawing/2010/main" xmlns="">
                <a:solidFill>
                  <a:srgbClr val="FFFFFF"/>
                </a:solidFill>
              </a14:hiddenFill>
            </a:ext>
          </a:extLst>
        </p:spPr>
      </p:pic>
      <p:sp>
        <p:nvSpPr>
          <p:cNvPr id="423940" name="Text Box 4"/>
          <p:cNvSpPr txBox="1">
            <a:spLocks noChangeArrowheads="1"/>
          </p:cNvSpPr>
          <p:nvPr/>
        </p:nvSpPr>
        <p:spPr bwMode="auto">
          <a:xfrm>
            <a:off x="5105400" y="3581400"/>
            <a:ext cx="1336675" cy="457200"/>
          </a:xfrm>
          <a:prstGeom prst="rect">
            <a:avLst/>
          </a:prstGeom>
          <a:noFill/>
          <a:ln>
            <a:noFill/>
          </a:ln>
          <a:effectLst/>
          <a:extLst>
            <a:ext uri="{909E8E84-426E-40dd-AFC4-6F175D3DCCD1}">
              <a14:hiddenFill xmlns:a14="http://schemas.microsoft.com/office/drawing/2010/main" xmlns="">
                <a:gradFill rotWithShape="0">
                  <a:gsLst>
                    <a:gs pos="0">
                      <a:schemeClr val="accent1"/>
                    </a:gs>
                    <a:gs pos="50000">
                      <a:schemeClr val="accent1">
                        <a:gamma/>
                        <a:tint val="0"/>
                        <a:invGamma/>
                      </a:schemeClr>
                    </a:gs>
                    <a:gs pos="100000">
                      <a:schemeClr val="accent1"/>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US" altLang="ja-JP" sz="2400">
                <a:cs typeface="ＭＳ Ｐゴシック" charset="0"/>
              </a:rPr>
              <a:t>Implants</a:t>
            </a:r>
            <a:endParaRPr lang="en-US" sz="2400"/>
          </a:p>
        </p:txBody>
      </p:sp>
      <p:sp>
        <p:nvSpPr>
          <p:cNvPr id="423941" name="Text Box 5"/>
          <p:cNvSpPr txBox="1">
            <a:spLocks noChangeArrowheads="1"/>
          </p:cNvSpPr>
          <p:nvPr/>
        </p:nvSpPr>
        <p:spPr bwMode="auto">
          <a:xfrm>
            <a:off x="762000" y="1919288"/>
            <a:ext cx="3327400" cy="519112"/>
          </a:xfrm>
          <a:prstGeom prst="rect">
            <a:avLst/>
          </a:prstGeom>
          <a:noFill/>
          <a:ln>
            <a:noFill/>
          </a:ln>
          <a:effectLst/>
          <a:extLst>
            <a:ext uri="{909E8E84-426E-40dd-AFC4-6F175D3DCCD1}">
              <a14:hiddenFill xmlns:a14="http://schemas.microsoft.com/office/drawing/2010/main" xmlns="">
                <a:gradFill rotWithShape="0">
                  <a:gsLst>
                    <a:gs pos="0">
                      <a:schemeClr val="accent1"/>
                    </a:gs>
                    <a:gs pos="50000">
                      <a:schemeClr val="accent1">
                        <a:gamma/>
                        <a:tint val="0"/>
                        <a:invGamma/>
                      </a:schemeClr>
                    </a:gs>
                    <a:gs pos="100000">
                      <a:schemeClr val="accent1"/>
                    </a:gs>
                  </a:gsLst>
                  <a:lin ang="5400000" scaled="1"/>
                </a:gradFill>
              </a14:hiddenFill>
            </a:ext>
            <a:ext uri="{91240B29-F687-4f45-9708-019B960494DF}">
              <a14:hiddenLine xmlns:a14="http://schemas.microsoft.com/office/drawing/2010/main" xmlns="" w="9525">
                <a:solidFill>
                  <a:srgbClr val="00008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US" sz="2800"/>
              <a:t>Breast conservation</a:t>
            </a:r>
          </a:p>
        </p:txBody>
      </p:sp>
      <p:sp>
        <p:nvSpPr>
          <p:cNvPr id="423942" name="Text Box 6"/>
          <p:cNvSpPr txBox="1">
            <a:spLocks noChangeArrowheads="1"/>
          </p:cNvSpPr>
          <p:nvPr/>
        </p:nvSpPr>
        <p:spPr bwMode="auto">
          <a:xfrm>
            <a:off x="-50086" y="3200400"/>
            <a:ext cx="2438563" cy="707886"/>
          </a:xfrm>
          <a:prstGeom prst="rect">
            <a:avLst/>
          </a:prstGeom>
          <a:noFill/>
          <a:ln>
            <a:noFill/>
          </a:ln>
          <a:effectLst/>
          <a:extLst>
            <a:ext uri="{909E8E84-426E-40dd-AFC4-6F175D3DCCD1}">
              <a14:hiddenFill xmlns:a14="http://schemas.microsoft.com/office/drawing/2010/main" xmlns="">
                <a:gradFill rotWithShape="0">
                  <a:gsLst>
                    <a:gs pos="0">
                      <a:schemeClr val="accent1"/>
                    </a:gs>
                    <a:gs pos="50000">
                      <a:schemeClr val="accent1">
                        <a:gamma/>
                        <a:tint val="0"/>
                        <a:invGamma/>
                      </a:schemeClr>
                    </a:gs>
                    <a:gs pos="100000">
                      <a:schemeClr val="accent1"/>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ja-JP" sz="2400" dirty="0">
                <a:cs typeface="ＭＳ Ｐゴシック" charset="0"/>
              </a:rPr>
              <a:t>LD-</a:t>
            </a:r>
            <a:r>
              <a:rPr lang="en-US" altLang="ja-JP" sz="2400" dirty="0" err="1">
                <a:cs typeface="ＭＳ Ｐゴシック" charset="0"/>
              </a:rPr>
              <a:t>minifl</a:t>
            </a:r>
            <a:r>
              <a:rPr lang="en-US" altLang="ja-JP" sz="2400" dirty="0">
                <a:cs typeface="ＭＳ Ｐゴシック" charset="0"/>
              </a:rPr>
              <a:t>/LICAP</a:t>
            </a:r>
          </a:p>
          <a:p>
            <a:r>
              <a:rPr lang="en-US" altLang="ja-JP" sz="1600" dirty="0">
                <a:cs typeface="ＭＳ Ｐゴシック" charset="0"/>
              </a:rPr>
              <a:t>(Volume replacement)</a:t>
            </a:r>
            <a:endParaRPr lang="en-US" sz="2400" dirty="0"/>
          </a:p>
        </p:txBody>
      </p:sp>
      <p:sp>
        <p:nvSpPr>
          <p:cNvPr id="423943" name="Text Box 7"/>
          <p:cNvSpPr txBox="1">
            <a:spLocks noChangeArrowheads="1"/>
          </p:cNvSpPr>
          <p:nvPr/>
        </p:nvSpPr>
        <p:spPr bwMode="auto">
          <a:xfrm>
            <a:off x="5345113" y="1905000"/>
            <a:ext cx="3800475" cy="946150"/>
          </a:xfrm>
          <a:prstGeom prst="rect">
            <a:avLst/>
          </a:prstGeom>
          <a:noFill/>
          <a:ln>
            <a:noFill/>
          </a:ln>
          <a:effectLst/>
          <a:extLst>
            <a:ext uri="{909E8E84-426E-40dd-AFC4-6F175D3DCCD1}">
              <a14:hiddenFill xmlns:a14="http://schemas.microsoft.com/office/drawing/2010/main" xmlns="">
                <a:gradFill rotWithShape="0">
                  <a:gsLst>
                    <a:gs pos="0">
                      <a:schemeClr val="accent1"/>
                    </a:gs>
                    <a:gs pos="50000">
                      <a:schemeClr val="accent1">
                        <a:gamma/>
                        <a:tint val="0"/>
                        <a:invGamma/>
                      </a:schemeClr>
                    </a:gs>
                    <a:gs pos="100000">
                      <a:schemeClr val="accent1"/>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a:t>Immediate total breast </a:t>
            </a:r>
          </a:p>
          <a:p>
            <a:r>
              <a:rPr lang="en-US" sz="2800"/>
              <a:t>reconstruction</a:t>
            </a:r>
          </a:p>
        </p:txBody>
      </p:sp>
      <p:sp>
        <p:nvSpPr>
          <p:cNvPr id="423944" name="Text Box 8"/>
          <p:cNvSpPr txBox="1">
            <a:spLocks noChangeArrowheads="1"/>
          </p:cNvSpPr>
          <p:nvPr/>
        </p:nvSpPr>
        <p:spPr bwMode="auto">
          <a:xfrm>
            <a:off x="7467600" y="3581400"/>
            <a:ext cx="930275" cy="457200"/>
          </a:xfrm>
          <a:prstGeom prst="rect">
            <a:avLst/>
          </a:prstGeom>
          <a:noFill/>
          <a:ln>
            <a:noFill/>
          </a:ln>
          <a:effectLst/>
          <a:extLst>
            <a:ext uri="{909E8E84-426E-40dd-AFC4-6F175D3DCCD1}">
              <a14:hiddenFill xmlns:a14="http://schemas.microsoft.com/office/drawing/2010/main" xmlns="">
                <a:gradFill rotWithShape="0">
                  <a:gsLst>
                    <a:gs pos="0">
                      <a:schemeClr val="accent1"/>
                    </a:gs>
                    <a:gs pos="50000">
                      <a:schemeClr val="accent1">
                        <a:gamma/>
                        <a:tint val="0"/>
                        <a:invGamma/>
                      </a:schemeClr>
                    </a:gs>
                    <a:gs pos="100000">
                      <a:schemeClr val="accent1"/>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US" sz="2400"/>
              <a:t>Flaps</a:t>
            </a:r>
          </a:p>
        </p:txBody>
      </p:sp>
      <p:sp>
        <p:nvSpPr>
          <p:cNvPr id="423945" name="Text Box 9"/>
          <p:cNvSpPr txBox="1">
            <a:spLocks noChangeArrowheads="1"/>
          </p:cNvSpPr>
          <p:nvPr/>
        </p:nvSpPr>
        <p:spPr bwMode="auto">
          <a:xfrm>
            <a:off x="1524000" y="441325"/>
            <a:ext cx="6226175" cy="701675"/>
          </a:xfrm>
          <a:prstGeom prst="rect">
            <a:avLst/>
          </a:prstGeom>
          <a:noFill/>
          <a:ln>
            <a:noFill/>
          </a:ln>
          <a:effectLst/>
          <a:extLst>
            <a:ext uri="{909E8E84-426E-40dd-AFC4-6F175D3DCCD1}">
              <a14:hiddenFill xmlns:a14="http://schemas.microsoft.com/office/drawing/2010/main" xmlns="">
                <a:gradFill rotWithShape="0">
                  <a:gsLst>
                    <a:gs pos="0">
                      <a:schemeClr val="accent1"/>
                    </a:gs>
                    <a:gs pos="50000">
                      <a:schemeClr val="accent1">
                        <a:gamma/>
                        <a:tint val="0"/>
                        <a:invGamma/>
                      </a:schemeClr>
                    </a:gs>
                    <a:gs pos="100000">
                      <a:schemeClr val="accent1"/>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US" sz="4000"/>
              <a:t>Oncoplastic breast surgery</a:t>
            </a:r>
          </a:p>
        </p:txBody>
      </p:sp>
      <p:sp>
        <p:nvSpPr>
          <p:cNvPr id="423946" name="Line 10"/>
          <p:cNvSpPr>
            <a:spLocks noChangeShapeType="1"/>
          </p:cNvSpPr>
          <p:nvPr/>
        </p:nvSpPr>
        <p:spPr bwMode="auto">
          <a:xfrm flipH="1">
            <a:off x="2667000" y="1143000"/>
            <a:ext cx="1524000" cy="685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3947" name="Text Box 11"/>
          <p:cNvSpPr txBox="1">
            <a:spLocks noChangeArrowheads="1"/>
          </p:cNvSpPr>
          <p:nvPr/>
        </p:nvSpPr>
        <p:spPr bwMode="auto">
          <a:xfrm>
            <a:off x="2365375" y="2971800"/>
            <a:ext cx="2262188" cy="1066800"/>
          </a:xfrm>
          <a:prstGeom prst="rect">
            <a:avLst/>
          </a:prstGeom>
          <a:noFill/>
          <a:ln>
            <a:noFill/>
          </a:ln>
          <a:effectLst/>
          <a:extLst>
            <a:ext uri="{909E8E84-426E-40dd-AFC4-6F175D3DCCD1}">
              <a14:hiddenFill xmlns:a14="http://schemas.microsoft.com/office/drawing/2010/main" xmlns="">
                <a:gradFill rotWithShape="0">
                  <a:gsLst>
                    <a:gs pos="0">
                      <a:schemeClr val="accent1"/>
                    </a:gs>
                    <a:gs pos="50000">
                      <a:schemeClr val="accent1">
                        <a:gamma/>
                        <a:tint val="0"/>
                        <a:invGamma/>
                      </a:schemeClr>
                    </a:gs>
                    <a:gs pos="100000">
                      <a:schemeClr val="accent1"/>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ja-JP" sz="2400">
                <a:cs typeface="ＭＳ Ｐゴシック" charset="0"/>
              </a:rPr>
              <a:t>Therapeutic</a:t>
            </a:r>
          </a:p>
          <a:p>
            <a:r>
              <a:rPr lang="en-US" altLang="ja-JP" sz="2400">
                <a:cs typeface="ＭＳ Ｐゴシック" charset="0"/>
              </a:rPr>
              <a:t>Mammoplasty</a:t>
            </a:r>
          </a:p>
          <a:p>
            <a:r>
              <a:rPr lang="en-US" altLang="ja-JP" sz="1600">
                <a:cs typeface="ＭＳ Ｐゴシック" charset="0"/>
              </a:rPr>
              <a:t>(Volume displacement)</a:t>
            </a:r>
            <a:endParaRPr lang="en-US" sz="1600"/>
          </a:p>
        </p:txBody>
      </p:sp>
      <p:sp>
        <p:nvSpPr>
          <p:cNvPr id="423948" name="Line 12"/>
          <p:cNvSpPr>
            <a:spLocks noChangeShapeType="1"/>
          </p:cNvSpPr>
          <p:nvPr/>
        </p:nvSpPr>
        <p:spPr bwMode="auto">
          <a:xfrm>
            <a:off x="2819400" y="2514600"/>
            <a:ext cx="38100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3949" name="Line 13"/>
          <p:cNvSpPr>
            <a:spLocks noChangeShapeType="1"/>
          </p:cNvSpPr>
          <p:nvPr/>
        </p:nvSpPr>
        <p:spPr bwMode="auto">
          <a:xfrm flipH="1">
            <a:off x="1447800" y="2514600"/>
            <a:ext cx="533400" cy="609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3950" name="Line 14"/>
          <p:cNvSpPr>
            <a:spLocks noChangeShapeType="1"/>
          </p:cNvSpPr>
          <p:nvPr/>
        </p:nvSpPr>
        <p:spPr bwMode="auto">
          <a:xfrm flipH="1">
            <a:off x="5867400" y="2971800"/>
            <a:ext cx="609600" cy="533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3951" name="Line 15"/>
          <p:cNvSpPr>
            <a:spLocks noChangeShapeType="1"/>
          </p:cNvSpPr>
          <p:nvPr/>
        </p:nvSpPr>
        <p:spPr bwMode="auto">
          <a:xfrm>
            <a:off x="5181600" y="1219200"/>
            <a:ext cx="1066800" cy="685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3952" name="Line 16"/>
          <p:cNvSpPr>
            <a:spLocks noChangeShapeType="1"/>
          </p:cNvSpPr>
          <p:nvPr/>
        </p:nvSpPr>
        <p:spPr bwMode="auto">
          <a:xfrm>
            <a:off x="7391400" y="2971800"/>
            <a:ext cx="685800" cy="533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423953" name="Picture 17" descr="IMG_25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114800"/>
            <a:ext cx="2044700" cy="1533525"/>
          </a:xfrm>
          <a:prstGeom prst="rect">
            <a:avLst/>
          </a:prstGeom>
          <a:noFill/>
          <a:extLst>
            <a:ext uri="{909E8E84-426E-40dd-AFC4-6F175D3DCCD1}">
              <a14:hiddenFill xmlns:a14="http://schemas.microsoft.com/office/drawing/2010/main" xmlns="">
                <a:solidFill>
                  <a:srgbClr val="FFFFFF"/>
                </a:solidFill>
              </a14:hiddenFill>
            </a:ext>
          </a:extLst>
        </p:spPr>
      </p:pic>
      <p:pic>
        <p:nvPicPr>
          <p:cNvPr id="423954" name="Picture 18" descr="IMG_27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4114800"/>
            <a:ext cx="2057400" cy="15430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05515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365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686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505200"/>
            <a:ext cx="42672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6869"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188" y="762000"/>
            <a:ext cx="4468812" cy="335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935548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89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714750"/>
            <a:ext cx="4191000"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789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860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7895" name="Picture 7" descr="IMG_44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524000"/>
            <a:ext cx="4635500" cy="34766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0095734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5460" name="Picture 1028" descr="1467R-21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2475" y="2349202"/>
            <a:ext cx="2517775" cy="4248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457200" y="629816"/>
            <a:ext cx="8229600" cy="1143000"/>
          </a:xfrm>
        </p:spPr>
        <p:txBody>
          <a:bodyPr/>
          <a:lstStyle/>
          <a:p>
            <a:r>
              <a:rPr lang="en-US" dirty="0" err="1"/>
              <a:t>Oncoplastic</a:t>
            </a:r>
            <a:r>
              <a:rPr lang="en-US" dirty="0"/>
              <a:t> breast surgery offers CHOICE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59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914400"/>
            <a:ext cx="2609850" cy="3657600"/>
          </a:xfrm>
          <a:prstGeom prst="rect">
            <a:avLst/>
          </a:prstGeom>
          <a:noFill/>
          <a:extLst>
            <a:ext uri="{909E8E84-426E-40dd-AFC4-6F175D3DCCD1}">
              <a14:hiddenFill xmlns:a14="http://schemas.microsoft.com/office/drawing/2010/main" xmlns="">
                <a:solidFill>
                  <a:srgbClr val="FFFFFF"/>
                </a:solidFill>
              </a14:hiddenFill>
            </a:ext>
          </a:extLst>
        </p:spPr>
      </p:pic>
      <p:sp>
        <p:nvSpPr>
          <p:cNvPr id="1405957" name="Text Box 5"/>
          <p:cNvSpPr txBox="1">
            <a:spLocks noChangeArrowheads="1"/>
          </p:cNvSpPr>
          <p:nvPr/>
        </p:nvSpPr>
        <p:spPr bwMode="auto">
          <a:xfrm>
            <a:off x="2819400" y="4800600"/>
            <a:ext cx="3924300" cy="1492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eaLnBrk="0" hangingPunct="0"/>
            <a:r>
              <a:rPr lang="en-US" sz="2400">
                <a:cs typeface="ＭＳ Ｐゴシック" charset="0"/>
              </a:rPr>
              <a:t>“</a:t>
            </a:r>
            <a:r>
              <a:rPr lang="en-US" sz="2000">
                <a:cs typeface="ＭＳ Ｐゴシック" charset="0"/>
              </a:rPr>
              <a:t>If you only have hammer you see a lot of things that need hammering</a:t>
            </a:r>
            <a:r>
              <a:rPr lang="en-US" sz="2400">
                <a:cs typeface="ＭＳ Ｐゴシック" charset="0"/>
              </a:rPr>
              <a:t>”</a:t>
            </a:r>
          </a:p>
          <a:p>
            <a:pPr eaLnBrk="0" hangingPunct="0"/>
            <a:r>
              <a:rPr lang="en-US" sz="2400">
                <a:cs typeface="ＭＳ Ｐゴシック" charset="0"/>
              </a:rPr>
              <a:t>	Jonathan Swift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53410" name="Object 1026"/>
          <p:cNvGraphicFramePr>
            <a:graphicFrameLocks noGrp="1" noChangeAspect="1"/>
          </p:cNvGraphicFramePr>
          <p:nvPr>
            <p:ph sz="half" idx="1"/>
          </p:nvPr>
        </p:nvGraphicFramePr>
        <p:xfrm>
          <a:off x="2484438" y="1916113"/>
          <a:ext cx="3959225" cy="3001962"/>
        </p:xfrm>
        <a:graphic>
          <a:graphicData uri="http://schemas.openxmlformats.org/presentationml/2006/ole">
            <mc:AlternateContent xmlns:mc="http://schemas.openxmlformats.org/markup-compatibility/2006">
              <mc:Choice xmlns:v="urn:schemas-microsoft-com:vml" Requires="v">
                <p:oleObj spid="_x0000_s1553441" name="Chart" r:id="rId4" imgW="4165600" imgH="3160889" progId="Excel.Chart.8">
                  <p:embed/>
                </p:oleObj>
              </mc:Choice>
              <mc:Fallback>
                <p:oleObj name="Chart" r:id="rId4" imgW="4165600" imgH="3160889" progId="Excel.Chart.8">
                  <p:embed/>
                  <p:pic>
                    <p:nvPicPr>
                      <p:cNvPr id="0" name="Object 1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1916113"/>
                        <a:ext cx="3959225" cy="300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53411" name="Object 1027"/>
          <p:cNvGraphicFramePr>
            <a:graphicFrameLocks noGrp="1" noChangeAspect="1"/>
          </p:cNvGraphicFramePr>
          <p:nvPr>
            <p:ph sz="quarter" idx="2"/>
          </p:nvPr>
        </p:nvGraphicFramePr>
        <p:xfrm>
          <a:off x="0" y="0"/>
          <a:ext cx="3708400" cy="2811463"/>
        </p:xfrm>
        <a:graphic>
          <a:graphicData uri="http://schemas.openxmlformats.org/presentationml/2006/ole">
            <mc:AlternateContent xmlns:mc="http://schemas.openxmlformats.org/markup-compatibility/2006">
              <mc:Choice xmlns:v="urn:schemas-microsoft-com:vml" Requires="v">
                <p:oleObj spid="_x0000_s1553442" name="Chart" r:id="rId6" imgW="4165600" imgH="3160889" progId="Excel.Chart.8">
                  <p:embed/>
                </p:oleObj>
              </mc:Choice>
              <mc:Fallback>
                <p:oleObj name="Chart" r:id="rId6" imgW="4165600" imgH="3160889" progId="Excel.Chart.8">
                  <p:embed/>
                  <p:pic>
                    <p:nvPicPr>
                      <p:cNvPr id="0" name="Object 10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708400" cy="2811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53412" name="Object 1028"/>
          <p:cNvGraphicFramePr>
            <a:graphicFrameLocks noGrp="1" noChangeAspect="1"/>
          </p:cNvGraphicFramePr>
          <p:nvPr>
            <p:ph sz="quarter" idx="3"/>
          </p:nvPr>
        </p:nvGraphicFramePr>
        <p:xfrm>
          <a:off x="5219700" y="4005263"/>
          <a:ext cx="3673475" cy="2784475"/>
        </p:xfrm>
        <a:graphic>
          <a:graphicData uri="http://schemas.openxmlformats.org/presentationml/2006/ole">
            <mc:AlternateContent xmlns:mc="http://schemas.openxmlformats.org/markup-compatibility/2006">
              <mc:Choice xmlns:v="urn:schemas-microsoft-com:vml" Requires="v">
                <p:oleObj spid="_x0000_s1553443" name="Chart" r:id="rId8" imgW="4165600" imgH="3160889" progId="Excel.Chart.8">
                  <p:embed/>
                </p:oleObj>
              </mc:Choice>
              <mc:Fallback>
                <p:oleObj name="Chart" r:id="rId8" imgW="4165600" imgH="3160889" progId="Excel.Chart.8">
                  <p:embed/>
                  <p:pic>
                    <p:nvPicPr>
                      <p:cNvPr id="0" name="Object 10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9700" y="4005263"/>
                        <a:ext cx="3673475" cy="278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Rectangle 2"/>
          <p:cNvSpPr>
            <a:spLocks noGrp="1" noChangeArrowheads="1"/>
          </p:cNvSpPr>
          <p:nvPr>
            <p:ph type="ctrTitle"/>
          </p:nvPr>
        </p:nvSpPr>
        <p:spPr>
          <a:xfrm>
            <a:off x="685800" y="2286000"/>
            <a:ext cx="7772400" cy="1143000"/>
          </a:xfrm>
        </p:spPr>
        <p:txBody>
          <a:bodyPr/>
          <a:lstStyle/>
          <a:p>
            <a:r>
              <a:rPr lang="en-US" dirty="0" err="1"/>
              <a:t>Oncoplastic</a:t>
            </a:r>
            <a:r>
              <a:rPr lang="en-US" dirty="0"/>
              <a:t> operations and </a:t>
            </a:r>
            <a:br>
              <a:rPr lang="en-US" dirty="0"/>
            </a:br>
            <a:r>
              <a:rPr lang="en-US" dirty="0"/>
              <a:t>breast conservation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Rectangle 2"/>
          <p:cNvSpPr>
            <a:spLocks noGrp="1" noChangeArrowheads="1"/>
          </p:cNvSpPr>
          <p:nvPr>
            <p:ph type="ctrTitle"/>
          </p:nvPr>
        </p:nvSpPr>
        <p:spPr>
          <a:xfrm>
            <a:off x="685800" y="2286000"/>
            <a:ext cx="7772400" cy="1143000"/>
          </a:xfrm>
        </p:spPr>
        <p:txBody>
          <a:bodyPr/>
          <a:lstStyle/>
          <a:p>
            <a:r>
              <a:rPr lang="en-US" dirty="0"/>
              <a:t>Using breast reduction techniques</a:t>
            </a:r>
          </a:p>
        </p:txBody>
      </p:sp>
    </p:spTree>
    <p:extLst>
      <p:ext uri="{BB962C8B-B14F-4D97-AF65-F5344CB8AC3E}">
        <p14:creationId xmlns:p14="http://schemas.microsoft.com/office/powerpoint/2010/main" val="36271212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5634" name="Picture 2"/>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r="1091"/>
          <a:stretch>
            <a:fillRect/>
          </a:stretch>
        </p:blipFill>
        <p:spPr bwMode="auto">
          <a:xfrm>
            <a:off x="179388" y="188913"/>
            <a:ext cx="4581525" cy="3594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605635" name="Picture 3"/>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4191000" y="2667000"/>
            <a:ext cx="4572000" cy="3933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605636" name="Rectangle 4"/>
          <p:cNvSpPr>
            <a:spLocks noChangeArrowheads="1"/>
          </p:cNvSpPr>
          <p:nvPr/>
        </p:nvSpPr>
        <p:spPr bwMode="auto">
          <a:xfrm>
            <a:off x="250825" y="404813"/>
            <a:ext cx="1800225" cy="6477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82" name="Picture 2" descr="IMG_18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876800" cy="3657600"/>
          </a:xfrm>
          <a:prstGeom prst="rect">
            <a:avLst/>
          </a:prstGeom>
          <a:noFill/>
          <a:extLst>
            <a:ext uri="{909E8E84-426E-40dd-AFC4-6F175D3DCCD1}">
              <a14:hiddenFill xmlns:a14="http://schemas.microsoft.com/office/drawing/2010/main" xmlns="">
                <a:solidFill>
                  <a:srgbClr val="FFFFFF"/>
                </a:solidFill>
              </a14:hiddenFill>
            </a:ext>
          </a:extLst>
        </p:spPr>
      </p:pic>
      <p:pic>
        <p:nvPicPr>
          <p:cNvPr id="1607683" name="Picture 3" descr="IMG_26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00" y="3057525"/>
            <a:ext cx="4864100" cy="36480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3890" name="Picture 2" descr="IMG_30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33375"/>
            <a:ext cx="4940300" cy="3705225"/>
          </a:xfrm>
          <a:prstGeom prst="rect">
            <a:avLst/>
          </a:prstGeom>
          <a:noFill/>
          <a:extLst>
            <a:ext uri="{909E8E84-426E-40dd-AFC4-6F175D3DCCD1}">
              <a14:hiddenFill xmlns:a14="http://schemas.microsoft.com/office/drawing/2010/main" xmlns="">
                <a:solidFill>
                  <a:srgbClr val="FFFFFF"/>
                </a:solidFill>
              </a14:hiddenFill>
            </a:ext>
          </a:extLst>
        </p:spPr>
      </p:pic>
      <p:pic>
        <p:nvPicPr>
          <p:cNvPr id="1573891" name="Picture 3" descr="IMG_34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086100"/>
            <a:ext cx="4940300" cy="37052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038.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410"/>
          <a:stretch/>
        </p:blipFill>
        <p:spPr>
          <a:xfrm rot="5400000">
            <a:off x="2200275" y="1355726"/>
            <a:ext cx="4649787" cy="5491162"/>
          </a:xfrm>
        </p:spPr>
      </p:pic>
      <p:sp>
        <p:nvSpPr>
          <p:cNvPr id="3" name="Title 2"/>
          <p:cNvSpPr>
            <a:spLocks noGrp="1"/>
          </p:cNvSpPr>
          <p:nvPr>
            <p:ph type="title"/>
          </p:nvPr>
        </p:nvSpPr>
        <p:spPr/>
        <p:txBody>
          <a:bodyPr/>
          <a:lstStyle/>
          <a:p>
            <a:pPr>
              <a:defRPr/>
            </a:pPr>
            <a:r>
              <a:rPr lang="en-US" sz="4400" dirty="0">
                <a:latin typeface="Arial"/>
                <a:cs typeface="Arial"/>
              </a:rPr>
              <a:t>Using tissue </a:t>
            </a:r>
            <a:r>
              <a:rPr lang="en-US" sz="4400" dirty="0" err="1">
                <a:latin typeface="Arial"/>
                <a:cs typeface="Arial"/>
              </a:rPr>
              <a:t>elswhere</a:t>
            </a:r>
            <a:r>
              <a:rPr lang="en-US" sz="4400" dirty="0">
                <a:latin typeface="Arial"/>
                <a:cs typeface="Arial"/>
              </a:rPr>
              <a:t> to fill defects in breast</a:t>
            </a:r>
            <a:endParaRPr lang="en-US" sz="4000" dirty="0">
              <a:latin typeface="Arial"/>
              <a:cs typeface="Arial"/>
            </a:endParaRPr>
          </a:p>
        </p:txBody>
      </p:sp>
      <p:sp>
        <p:nvSpPr>
          <p:cNvPr id="16387" name="TextBox 4"/>
          <p:cNvSpPr txBox="1">
            <a:spLocks noChangeArrowheads="1"/>
          </p:cNvSpPr>
          <p:nvPr/>
        </p:nvSpPr>
        <p:spPr bwMode="auto">
          <a:xfrm>
            <a:off x="4149725" y="3576638"/>
            <a:ext cx="133667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t>Li-CAP flap</a:t>
            </a:r>
          </a:p>
        </p:txBody>
      </p:sp>
      <p:sp>
        <p:nvSpPr>
          <p:cNvPr id="6" name="Freeform 5"/>
          <p:cNvSpPr/>
          <p:nvPr/>
        </p:nvSpPr>
        <p:spPr>
          <a:xfrm>
            <a:off x="2673350" y="3286125"/>
            <a:ext cx="3311525" cy="1220788"/>
          </a:xfrm>
          <a:custGeom>
            <a:avLst/>
            <a:gdLst>
              <a:gd name="connsiteX0" fmla="*/ 0 w 3311885"/>
              <a:gd name="connsiteY0" fmla="*/ 1012618 h 1220122"/>
              <a:gd name="connsiteX1" fmla="*/ 0 w 3311885"/>
              <a:gd name="connsiteY1" fmla="*/ 1012618 h 1220122"/>
              <a:gd name="connsiteX2" fmla="*/ 58103 w 3311885"/>
              <a:gd name="connsiteY2" fmla="*/ 954517 h 1220122"/>
              <a:gd name="connsiteX3" fmla="*/ 83005 w 3311885"/>
              <a:gd name="connsiteY3" fmla="*/ 904716 h 1220122"/>
              <a:gd name="connsiteX4" fmla="*/ 99605 w 3311885"/>
              <a:gd name="connsiteY4" fmla="*/ 879816 h 1220122"/>
              <a:gd name="connsiteX5" fmla="*/ 124507 w 3311885"/>
              <a:gd name="connsiteY5" fmla="*/ 838315 h 1220122"/>
              <a:gd name="connsiteX6" fmla="*/ 166009 w 3311885"/>
              <a:gd name="connsiteY6" fmla="*/ 771914 h 1220122"/>
              <a:gd name="connsiteX7" fmla="*/ 174310 w 3311885"/>
              <a:gd name="connsiteY7" fmla="*/ 747014 h 1220122"/>
              <a:gd name="connsiteX8" fmla="*/ 224112 w 3311885"/>
              <a:gd name="connsiteY8" fmla="*/ 697213 h 1220122"/>
              <a:gd name="connsiteX9" fmla="*/ 282216 w 3311885"/>
              <a:gd name="connsiteY9" fmla="*/ 597611 h 1220122"/>
              <a:gd name="connsiteX10" fmla="*/ 298817 w 3311885"/>
              <a:gd name="connsiteY10" fmla="*/ 572710 h 1220122"/>
              <a:gd name="connsiteX11" fmla="*/ 323718 w 3311885"/>
              <a:gd name="connsiteY11" fmla="*/ 556110 h 1220122"/>
              <a:gd name="connsiteX12" fmla="*/ 340319 w 3311885"/>
              <a:gd name="connsiteY12" fmla="*/ 531210 h 1220122"/>
              <a:gd name="connsiteX13" fmla="*/ 356920 w 3311885"/>
              <a:gd name="connsiteY13" fmla="*/ 514609 h 1220122"/>
              <a:gd name="connsiteX14" fmla="*/ 904751 w 3311885"/>
              <a:gd name="connsiteY14" fmla="*/ 174303 h 1220122"/>
              <a:gd name="connsiteX15" fmla="*/ 1502384 w 3311885"/>
              <a:gd name="connsiteY15" fmla="*/ 0 h 1220122"/>
              <a:gd name="connsiteX16" fmla="*/ 2149820 w 3311885"/>
              <a:gd name="connsiteY16" fmla="*/ 24900 h 1220122"/>
              <a:gd name="connsiteX17" fmla="*/ 2664449 w 3311885"/>
              <a:gd name="connsiteY17" fmla="*/ 166003 h 1220122"/>
              <a:gd name="connsiteX18" fmla="*/ 3071172 w 3311885"/>
              <a:gd name="connsiteY18" fmla="*/ 415007 h 1220122"/>
              <a:gd name="connsiteX19" fmla="*/ 3311885 w 3311885"/>
              <a:gd name="connsiteY19" fmla="*/ 780214 h 1220122"/>
              <a:gd name="connsiteX20" fmla="*/ 3071172 w 3311885"/>
              <a:gd name="connsiteY20" fmla="*/ 1095620 h 1220122"/>
              <a:gd name="connsiteX21" fmla="*/ 2365632 w 3311885"/>
              <a:gd name="connsiteY21" fmla="*/ 1186922 h 1220122"/>
              <a:gd name="connsiteX22" fmla="*/ 1618591 w 3311885"/>
              <a:gd name="connsiteY22" fmla="*/ 1211822 h 1220122"/>
              <a:gd name="connsiteX23" fmla="*/ 1062459 w 3311885"/>
              <a:gd name="connsiteY23" fmla="*/ 1220122 h 1220122"/>
              <a:gd name="connsiteX24" fmla="*/ 506328 w 3311885"/>
              <a:gd name="connsiteY24" fmla="*/ 1145421 h 1220122"/>
              <a:gd name="connsiteX25" fmla="*/ 124507 w 3311885"/>
              <a:gd name="connsiteY25" fmla="*/ 1137121 h 1220122"/>
              <a:gd name="connsiteX26" fmla="*/ 0 w 3311885"/>
              <a:gd name="connsiteY26" fmla="*/ 1012618 h 122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11885" h="1220122">
                <a:moveTo>
                  <a:pt x="0" y="1012618"/>
                </a:moveTo>
                <a:lnTo>
                  <a:pt x="0" y="1012618"/>
                </a:lnTo>
                <a:cubicBezTo>
                  <a:pt x="19368" y="993251"/>
                  <a:pt x="39780" y="974875"/>
                  <a:pt x="58103" y="954517"/>
                </a:cubicBezTo>
                <a:cubicBezTo>
                  <a:pt x="84863" y="924785"/>
                  <a:pt x="66896" y="936934"/>
                  <a:pt x="83005" y="904716"/>
                </a:cubicBezTo>
                <a:cubicBezTo>
                  <a:pt x="87466" y="895794"/>
                  <a:pt x="94318" y="888275"/>
                  <a:pt x="99605" y="879816"/>
                </a:cubicBezTo>
                <a:cubicBezTo>
                  <a:pt x="108156" y="866135"/>
                  <a:pt x="116672" y="852418"/>
                  <a:pt x="124507" y="838315"/>
                </a:cubicBezTo>
                <a:cubicBezTo>
                  <a:pt x="157062" y="779719"/>
                  <a:pt x="122763" y="829574"/>
                  <a:pt x="166009" y="771914"/>
                </a:cubicBezTo>
                <a:cubicBezTo>
                  <a:pt x="168776" y="763614"/>
                  <a:pt x="168938" y="753920"/>
                  <a:pt x="174310" y="747014"/>
                </a:cubicBezTo>
                <a:cubicBezTo>
                  <a:pt x="188724" y="728483"/>
                  <a:pt x="224112" y="697213"/>
                  <a:pt x="224112" y="697213"/>
                </a:cubicBezTo>
                <a:cubicBezTo>
                  <a:pt x="271405" y="602630"/>
                  <a:pt x="238047" y="659445"/>
                  <a:pt x="282216" y="597611"/>
                </a:cubicBezTo>
                <a:cubicBezTo>
                  <a:pt x="288015" y="589493"/>
                  <a:pt x="291763" y="579764"/>
                  <a:pt x="298817" y="572710"/>
                </a:cubicBezTo>
                <a:cubicBezTo>
                  <a:pt x="305871" y="565656"/>
                  <a:pt x="315418" y="561643"/>
                  <a:pt x="323718" y="556110"/>
                </a:cubicBezTo>
                <a:cubicBezTo>
                  <a:pt x="329252" y="547810"/>
                  <a:pt x="334087" y="538999"/>
                  <a:pt x="340319" y="531210"/>
                </a:cubicBezTo>
                <a:cubicBezTo>
                  <a:pt x="345208" y="525099"/>
                  <a:pt x="356920" y="514609"/>
                  <a:pt x="356920" y="514609"/>
                </a:cubicBezTo>
                <a:lnTo>
                  <a:pt x="904751" y="174303"/>
                </a:lnTo>
                <a:lnTo>
                  <a:pt x="1502384" y="0"/>
                </a:lnTo>
                <a:lnTo>
                  <a:pt x="2149820" y="24900"/>
                </a:lnTo>
                <a:lnTo>
                  <a:pt x="2664449" y="166003"/>
                </a:lnTo>
                <a:lnTo>
                  <a:pt x="3071172" y="415007"/>
                </a:lnTo>
                <a:lnTo>
                  <a:pt x="3311885" y="780214"/>
                </a:lnTo>
                <a:lnTo>
                  <a:pt x="3071172" y="1095620"/>
                </a:lnTo>
                <a:lnTo>
                  <a:pt x="2365632" y="1186922"/>
                </a:lnTo>
                <a:lnTo>
                  <a:pt x="1618591" y="1211822"/>
                </a:lnTo>
                <a:lnTo>
                  <a:pt x="1062459" y="1220122"/>
                </a:lnTo>
                <a:lnTo>
                  <a:pt x="506328" y="1145421"/>
                </a:lnTo>
                <a:lnTo>
                  <a:pt x="124507" y="1137121"/>
                </a:lnTo>
                <a:lnTo>
                  <a:pt x="0" y="1012618"/>
                </a:lnTo>
                <a:close/>
              </a:path>
            </a:pathLst>
          </a:custGeom>
          <a:solidFill>
            <a:srgbClr val="D2525F">
              <a:alpha val="3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389" name="TextBox 6"/>
          <p:cNvSpPr txBox="1">
            <a:spLocks noChangeArrowheads="1"/>
          </p:cNvSpPr>
          <p:nvPr/>
        </p:nvSpPr>
        <p:spPr bwMode="auto">
          <a:xfrm>
            <a:off x="2663825" y="4622800"/>
            <a:ext cx="12954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000000"/>
                </a:solidFill>
              </a:rPr>
              <a:t>T-DAP flap</a:t>
            </a:r>
          </a:p>
        </p:txBody>
      </p:sp>
      <p:sp>
        <p:nvSpPr>
          <p:cNvPr id="9" name="Freeform 8"/>
          <p:cNvSpPr/>
          <p:nvPr/>
        </p:nvSpPr>
        <p:spPr>
          <a:xfrm>
            <a:off x="2190750" y="3917950"/>
            <a:ext cx="2955925" cy="1370013"/>
          </a:xfrm>
          <a:custGeom>
            <a:avLst/>
            <a:gdLst>
              <a:gd name="connsiteX0" fmla="*/ 0 w 2954965"/>
              <a:gd name="connsiteY0" fmla="*/ 1153721 h 1369525"/>
              <a:gd name="connsiteX1" fmla="*/ 99605 w 2954965"/>
              <a:gd name="connsiteY1" fmla="*/ 813415 h 1369525"/>
              <a:gd name="connsiteX2" fmla="*/ 315417 w 2954965"/>
              <a:gd name="connsiteY2" fmla="*/ 398408 h 1369525"/>
              <a:gd name="connsiteX3" fmla="*/ 722140 w 2954965"/>
              <a:gd name="connsiteY3" fmla="*/ 91302 h 1369525"/>
              <a:gd name="connsiteX4" fmla="*/ 1120563 w 2954965"/>
              <a:gd name="connsiteY4" fmla="*/ 0 h 1369525"/>
              <a:gd name="connsiteX5" fmla="*/ 1535586 w 2954965"/>
              <a:gd name="connsiteY5" fmla="*/ 41501 h 1369525"/>
              <a:gd name="connsiteX6" fmla="*/ 2050215 w 2954965"/>
              <a:gd name="connsiteY6" fmla="*/ 224104 h 1369525"/>
              <a:gd name="connsiteX7" fmla="*/ 2432036 w 2954965"/>
              <a:gd name="connsiteY7" fmla="*/ 456509 h 1369525"/>
              <a:gd name="connsiteX8" fmla="*/ 2954965 w 2954965"/>
              <a:gd name="connsiteY8" fmla="*/ 821715 h 1369525"/>
              <a:gd name="connsiteX9" fmla="*/ 2598045 w 2954965"/>
              <a:gd name="connsiteY9" fmla="*/ 1004319 h 1369525"/>
              <a:gd name="connsiteX10" fmla="*/ 1983811 w 2954965"/>
              <a:gd name="connsiteY10" fmla="*/ 1203522 h 1369525"/>
              <a:gd name="connsiteX11" fmla="*/ 1220168 w 2954965"/>
              <a:gd name="connsiteY11" fmla="*/ 1303124 h 1369525"/>
              <a:gd name="connsiteX12" fmla="*/ 498028 w 2954965"/>
              <a:gd name="connsiteY12" fmla="*/ 1361225 h 1369525"/>
              <a:gd name="connsiteX13" fmla="*/ 174310 w 2954965"/>
              <a:gd name="connsiteY13" fmla="*/ 1369525 h 1369525"/>
              <a:gd name="connsiteX14" fmla="*/ 49803 w 2954965"/>
              <a:gd name="connsiteY14" fmla="*/ 1336325 h 1369525"/>
              <a:gd name="connsiteX15" fmla="*/ 49803 w 2954965"/>
              <a:gd name="connsiteY15" fmla="*/ 1336325 h 1369525"/>
              <a:gd name="connsiteX16" fmla="*/ 0 w 2954965"/>
              <a:gd name="connsiteY16" fmla="*/ 1153721 h 136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54965" h="1369525">
                <a:moveTo>
                  <a:pt x="0" y="1153721"/>
                </a:moveTo>
                <a:lnTo>
                  <a:pt x="99605" y="813415"/>
                </a:lnTo>
                <a:lnTo>
                  <a:pt x="315417" y="398408"/>
                </a:lnTo>
                <a:lnTo>
                  <a:pt x="722140" y="91302"/>
                </a:lnTo>
                <a:lnTo>
                  <a:pt x="1120563" y="0"/>
                </a:lnTo>
                <a:lnTo>
                  <a:pt x="1535586" y="41501"/>
                </a:lnTo>
                <a:lnTo>
                  <a:pt x="2050215" y="224104"/>
                </a:lnTo>
                <a:lnTo>
                  <a:pt x="2432036" y="456509"/>
                </a:lnTo>
                <a:lnTo>
                  <a:pt x="2954965" y="821715"/>
                </a:lnTo>
                <a:lnTo>
                  <a:pt x="2598045" y="1004319"/>
                </a:lnTo>
                <a:lnTo>
                  <a:pt x="1983811" y="1203522"/>
                </a:lnTo>
                <a:lnTo>
                  <a:pt x="1220168" y="1303124"/>
                </a:lnTo>
                <a:lnTo>
                  <a:pt x="498028" y="1361225"/>
                </a:lnTo>
                <a:lnTo>
                  <a:pt x="174310" y="1369525"/>
                </a:lnTo>
                <a:lnTo>
                  <a:pt x="49803" y="1336325"/>
                </a:lnTo>
                <a:lnTo>
                  <a:pt x="49803" y="1336325"/>
                </a:lnTo>
                <a:lnTo>
                  <a:pt x="0" y="1153721"/>
                </a:lnTo>
                <a:close/>
              </a:path>
            </a:pathLst>
          </a:custGeom>
          <a:solidFill>
            <a:srgbClr val="88A7F3">
              <a:alpha val="30000"/>
            </a:srgbClr>
          </a:solidFill>
          <a:ln>
            <a:solidFill>
              <a:srgbClr val="88A7F3">
                <a:alpha val="30000"/>
              </a:srgb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391" name="TextBox 12"/>
          <p:cNvSpPr txBox="1">
            <a:spLocks noChangeArrowheads="1"/>
          </p:cNvSpPr>
          <p:nvPr/>
        </p:nvSpPr>
        <p:spPr bwMode="auto">
          <a:xfrm>
            <a:off x="2308225" y="5561013"/>
            <a:ext cx="11938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000000"/>
                </a:solidFill>
              </a:rPr>
              <a:t>LD Mini-flap</a:t>
            </a:r>
          </a:p>
        </p:txBody>
      </p:sp>
      <p:sp>
        <p:nvSpPr>
          <p:cNvPr id="14" name="Freeform 13"/>
          <p:cNvSpPr/>
          <p:nvPr/>
        </p:nvSpPr>
        <p:spPr>
          <a:xfrm>
            <a:off x="2193925" y="5214938"/>
            <a:ext cx="1652588" cy="938212"/>
          </a:xfrm>
          <a:custGeom>
            <a:avLst/>
            <a:gdLst>
              <a:gd name="connsiteX0" fmla="*/ 16601 w 1651792"/>
              <a:gd name="connsiteY0" fmla="*/ 91302 h 937917"/>
              <a:gd name="connsiteX1" fmla="*/ 307117 w 1651792"/>
              <a:gd name="connsiteY1" fmla="*/ 0 h 937917"/>
              <a:gd name="connsiteX2" fmla="*/ 680638 w 1651792"/>
              <a:gd name="connsiteY2" fmla="*/ 16601 h 937917"/>
              <a:gd name="connsiteX3" fmla="*/ 1344675 w 1651792"/>
              <a:gd name="connsiteY3" fmla="*/ 207504 h 937917"/>
              <a:gd name="connsiteX4" fmla="*/ 1651792 w 1651792"/>
              <a:gd name="connsiteY4" fmla="*/ 473109 h 937917"/>
              <a:gd name="connsiteX5" fmla="*/ 1145464 w 1651792"/>
              <a:gd name="connsiteY5" fmla="*/ 796815 h 937917"/>
              <a:gd name="connsiteX6" fmla="*/ 464826 w 1651792"/>
              <a:gd name="connsiteY6" fmla="*/ 937917 h 937917"/>
              <a:gd name="connsiteX7" fmla="*/ 132807 w 1651792"/>
              <a:gd name="connsiteY7" fmla="*/ 913017 h 937917"/>
              <a:gd name="connsiteX8" fmla="*/ 0 w 1651792"/>
              <a:gd name="connsiteY8" fmla="*/ 863216 h 937917"/>
              <a:gd name="connsiteX9" fmla="*/ 8300 w 1651792"/>
              <a:gd name="connsiteY9" fmla="*/ 639112 h 937917"/>
              <a:gd name="connsiteX10" fmla="*/ 24901 w 1651792"/>
              <a:gd name="connsiteY10" fmla="*/ 373507 h 937917"/>
              <a:gd name="connsiteX11" fmla="*/ 16601 w 1651792"/>
              <a:gd name="connsiteY11" fmla="*/ 91302 h 9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1792" h="937917">
                <a:moveTo>
                  <a:pt x="16601" y="91302"/>
                </a:moveTo>
                <a:lnTo>
                  <a:pt x="307117" y="0"/>
                </a:lnTo>
                <a:lnTo>
                  <a:pt x="680638" y="16601"/>
                </a:lnTo>
                <a:lnTo>
                  <a:pt x="1344675" y="207504"/>
                </a:lnTo>
                <a:lnTo>
                  <a:pt x="1651792" y="473109"/>
                </a:lnTo>
                <a:lnTo>
                  <a:pt x="1145464" y="796815"/>
                </a:lnTo>
                <a:lnTo>
                  <a:pt x="464826" y="937917"/>
                </a:lnTo>
                <a:lnTo>
                  <a:pt x="132807" y="913017"/>
                </a:lnTo>
                <a:lnTo>
                  <a:pt x="0" y="863216"/>
                </a:lnTo>
                <a:lnTo>
                  <a:pt x="8300" y="639112"/>
                </a:lnTo>
                <a:lnTo>
                  <a:pt x="24901" y="373507"/>
                </a:lnTo>
                <a:lnTo>
                  <a:pt x="16601" y="91302"/>
                </a:lnTo>
                <a:close/>
              </a:path>
            </a:pathLst>
          </a:custGeom>
          <a:solidFill>
            <a:srgbClr val="FFFF99">
              <a:alpha val="30000"/>
            </a:srgb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07648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edia1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37097" y="1066800"/>
            <a:ext cx="4906903" cy="2760134"/>
          </a:xfrm>
          <a:prstGeom prst="rect">
            <a:avLst/>
          </a:prstGeom>
        </p:spPr>
      </p:pic>
      <p:pic>
        <p:nvPicPr>
          <p:cNvPr id="6" name="Picture 5"/>
          <p:cNvPicPr>
            <a:picLocks noChangeAspect="1"/>
          </p:cNvPicPr>
          <p:nvPr/>
        </p:nvPicPr>
        <p:blipFill>
          <a:blip r:embed="rId5"/>
          <a:stretch>
            <a:fillRect/>
          </a:stretch>
        </p:blipFill>
        <p:spPr>
          <a:xfrm>
            <a:off x="153775" y="270934"/>
            <a:ext cx="4739960" cy="3553304"/>
          </a:xfrm>
          <a:prstGeom prst="rect">
            <a:avLst/>
          </a:prstGeom>
        </p:spPr>
      </p:pic>
      <p:pic>
        <p:nvPicPr>
          <p:cNvPr id="7" name="Picture 6"/>
          <p:cNvPicPr>
            <a:picLocks noChangeAspect="1"/>
          </p:cNvPicPr>
          <p:nvPr/>
        </p:nvPicPr>
        <p:blipFill>
          <a:blip r:embed="rId6"/>
          <a:stretch>
            <a:fillRect/>
          </a:stretch>
        </p:blipFill>
        <p:spPr>
          <a:xfrm>
            <a:off x="1527743" y="3801533"/>
            <a:ext cx="4077190" cy="3056467"/>
          </a:xfrm>
          <a:prstGeom prst="rect">
            <a:avLst/>
          </a:prstGeom>
        </p:spPr>
      </p:pic>
    </p:spTree>
    <p:extLst>
      <p:ext uri="{BB962C8B-B14F-4D97-AF65-F5344CB8AC3E}">
        <p14:creationId xmlns:p14="http://schemas.microsoft.com/office/powerpoint/2010/main" val="22926011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874" name="Rectangle 2"/>
          <p:cNvSpPr>
            <a:spLocks noGrp="1" noChangeArrowheads="1"/>
          </p:cNvSpPr>
          <p:nvPr>
            <p:ph type="ctrTitle"/>
          </p:nvPr>
        </p:nvSpPr>
        <p:spPr>
          <a:xfrm>
            <a:off x="685800" y="2286000"/>
            <a:ext cx="7772400" cy="1143000"/>
          </a:xfrm>
        </p:spPr>
        <p:txBody>
          <a:bodyPr/>
          <a:lstStyle/>
          <a:p>
            <a:r>
              <a:rPr lang="en-US" dirty="0"/>
              <a:t>Whole breast reconstruction at same time as mastectomy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22" name="Picture 2" descr="IMG_36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4419600" cy="3314700"/>
          </a:xfrm>
          <a:prstGeom prst="rect">
            <a:avLst/>
          </a:prstGeom>
          <a:noFill/>
          <a:extLst>
            <a:ext uri="{909E8E84-426E-40dd-AFC4-6F175D3DCCD1}">
              <a14:hiddenFill xmlns:a14="http://schemas.microsoft.com/office/drawing/2010/main" xmlns="">
                <a:solidFill>
                  <a:srgbClr val="FFFFFF"/>
                </a:solidFill>
              </a14:hiddenFill>
            </a:ext>
          </a:extLst>
        </p:spPr>
      </p:pic>
      <p:pic>
        <p:nvPicPr>
          <p:cNvPr id="1617923" name="Picture 3" descr="IMG_39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486150"/>
            <a:ext cx="4419600" cy="3314700"/>
          </a:xfrm>
          <a:prstGeom prst="rect">
            <a:avLst/>
          </a:prstGeom>
          <a:noFill/>
          <a:extLst>
            <a:ext uri="{909E8E84-426E-40dd-AFC4-6F175D3DCCD1}">
              <a14:hiddenFill xmlns:a14="http://schemas.microsoft.com/office/drawing/2010/main" xmlns="">
                <a:solidFill>
                  <a:srgbClr val="FFFFFF"/>
                </a:solidFill>
              </a14:hiddenFill>
            </a:ext>
          </a:extLst>
        </p:spPr>
      </p:pic>
      <p:pic>
        <p:nvPicPr>
          <p:cNvPr id="1617924" name="Picture 4" descr="IMG_41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04800"/>
            <a:ext cx="4559300" cy="3419475"/>
          </a:xfrm>
          <a:prstGeom prst="rect">
            <a:avLst/>
          </a:prstGeom>
          <a:noFill/>
          <a:extLst>
            <a:ext uri="{909E8E84-426E-40dd-AFC4-6F175D3DCCD1}">
              <a14:hiddenFill xmlns:a14="http://schemas.microsoft.com/office/drawing/2010/main" xmlns="">
                <a:solidFill>
                  <a:srgbClr val="FFFFFF"/>
                </a:solidFill>
              </a14:hiddenFill>
            </a:ext>
          </a:extLst>
        </p:spPr>
      </p:pic>
      <p:pic>
        <p:nvPicPr>
          <p:cNvPr id="1617925" name="Picture 5" descr="Figure 17"/>
          <p:cNvPicPr>
            <a:picLocks noChangeAspect="1" noChangeArrowheads="1"/>
          </p:cNvPicPr>
          <p:nvPr/>
        </p:nvPicPr>
        <p:blipFill>
          <a:blip r:embed="rId6">
            <a:extLst>
              <a:ext uri="{28A0092B-C50C-407E-A947-70E740481C1C}">
                <a14:useLocalDpi xmlns:a14="http://schemas.microsoft.com/office/drawing/2010/main" val="0"/>
              </a:ext>
            </a:extLst>
          </a:blip>
          <a:srcRect l="8681" b="494"/>
          <a:stretch>
            <a:fillRect/>
          </a:stretch>
        </p:blipFill>
        <p:spPr bwMode="auto">
          <a:xfrm>
            <a:off x="5105400" y="3810000"/>
            <a:ext cx="3657600" cy="298926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611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5175" y="2598738"/>
            <a:ext cx="4394200" cy="402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611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43000"/>
            <a:ext cx="4749800" cy="356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6116" name="Rectangle 4"/>
          <p:cNvSpPr>
            <a:spLocks noChangeArrowheads="1"/>
          </p:cNvSpPr>
          <p:nvPr/>
        </p:nvSpPr>
        <p:spPr bwMode="auto">
          <a:xfrm>
            <a:off x="609600" y="152400"/>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sz="4400" dirty="0"/>
              <a:t>Using own tissue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2018" name="Picture 2" descr="IMG_42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19600" cy="3314700"/>
          </a:xfrm>
          <a:prstGeom prst="rect">
            <a:avLst/>
          </a:prstGeom>
          <a:noFill/>
          <a:extLst>
            <a:ext uri="{909E8E84-426E-40dd-AFC4-6F175D3DCCD1}">
              <a14:hiddenFill xmlns:a14="http://schemas.microsoft.com/office/drawing/2010/main" xmlns="">
                <a:solidFill>
                  <a:srgbClr val="FFFFFF"/>
                </a:solidFill>
              </a14:hiddenFill>
            </a:ext>
          </a:extLst>
        </p:spPr>
      </p:pic>
      <p:pic>
        <p:nvPicPr>
          <p:cNvPr id="1622019" name="Picture 3" descr="IMG_4248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28600"/>
            <a:ext cx="4724400" cy="3543300"/>
          </a:xfrm>
          <a:prstGeom prst="rect">
            <a:avLst/>
          </a:prstGeom>
          <a:noFill/>
          <a:extLst>
            <a:ext uri="{909E8E84-426E-40dd-AFC4-6F175D3DCCD1}">
              <a14:hiddenFill xmlns:a14="http://schemas.microsoft.com/office/drawing/2010/main" xmlns="">
                <a:solidFill>
                  <a:srgbClr val="FFFFFF"/>
                </a:solidFill>
              </a14:hiddenFill>
            </a:ext>
          </a:extLst>
        </p:spPr>
      </p:pic>
      <p:pic>
        <p:nvPicPr>
          <p:cNvPr id="1622021" name="Picture 5" descr="IMG_37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438525"/>
            <a:ext cx="4559300" cy="34194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114" name="Rectangle 2"/>
          <p:cNvSpPr>
            <a:spLocks noGrp="1" noChangeArrowheads="1"/>
          </p:cNvSpPr>
          <p:nvPr>
            <p:ph type="ctrTitle"/>
          </p:nvPr>
        </p:nvSpPr>
        <p:spPr>
          <a:xfrm>
            <a:off x="685800" y="2286000"/>
            <a:ext cx="7772400" cy="1143000"/>
          </a:xfrm>
        </p:spPr>
        <p:txBody>
          <a:bodyPr/>
          <a:lstStyle/>
          <a:p>
            <a:r>
              <a:rPr lang="is-IS" dirty="0"/>
              <a:t>Preventing breast cancer</a:t>
            </a:r>
            <a:br>
              <a:rPr lang="is-IS" dirty="0"/>
            </a:br>
            <a:r>
              <a:rPr lang="is-IS" dirty="0"/>
              <a:t> - Reducing risk of developing breast cancer</a:t>
            </a:r>
            <a:endParaRPr lang="en-US" dirty="0"/>
          </a:p>
        </p:txBody>
      </p:sp>
    </p:spTree>
    <p:extLst>
      <p:ext uri="{BB962C8B-B14F-4D97-AF65-F5344CB8AC3E}">
        <p14:creationId xmlns:p14="http://schemas.microsoft.com/office/powerpoint/2010/main" val="1646159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365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999" y="284165"/>
            <a:ext cx="4336980" cy="3252735"/>
          </a:xfrm>
          <a:prstGeom prst="rect">
            <a:avLst/>
          </a:prstGeom>
        </p:spPr>
      </p:pic>
      <p:pic>
        <p:nvPicPr>
          <p:cNvPr id="7" name="MVI_2258">
            <a:hlinkClick r:id="" action="ppaction://media"/>
          </p:cNvPr>
          <p:cNvPicPr>
            <a:picLocks noChangeAspect="1"/>
          </p:cNvPicPr>
          <p:nvPr>
            <a:videoFile r:link="rId1"/>
            <p:extLst>
              <p:ext uri="{DAA4B4D4-6D71-4841-9C94-3DE7FCFB9230}">
                <p14:media xmlns:p14="http://schemas.microsoft.com/office/powerpoint/2010/main" r:embed="rId2">
                  <p14:trim st="4080"/>
                </p14:media>
              </p:ext>
            </p:extLst>
          </p:nvPr>
        </p:nvPicPr>
        <p:blipFill rotWithShape="1">
          <a:blip r:embed="rId7"/>
          <a:srcRect l="4326"/>
          <a:stretch/>
        </p:blipFill>
        <p:spPr>
          <a:xfrm>
            <a:off x="0" y="3818644"/>
            <a:ext cx="4814885" cy="2830824"/>
          </a:xfrm>
          <a:prstGeom prst="rect">
            <a:avLst/>
          </a:prstGeom>
        </p:spPr>
      </p:pic>
      <p:pic>
        <p:nvPicPr>
          <p:cNvPr id="3" name="IMG_4421.MOV">
            <a:hlinkClick r:id="" action="ppaction://media"/>
          </p:cNvPr>
          <p:cNvPicPr>
            <a:picLocks noGrp="1" noChangeAspect="1"/>
          </p:cNvPicPr>
          <p:nvPr>
            <p:ph sz="quarter" idx="1"/>
            <a:videoFile r:link="rId4"/>
            <p:extLst>
              <p:ext uri="{DAA4B4D4-6D71-4841-9C94-3DE7FCFB9230}">
                <p14:media xmlns:p14="http://schemas.microsoft.com/office/powerpoint/2010/main" r:embed="rId3"/>
              </p:ext>
            </p:extLst>
          </p:nvPr>
        </p:nvPicPr>
        <p:blipFill>
          <a:blip r:embed="rId8"/>
          <a:stretch>
            <a:fillRect/>
          </a:stretch>
        </p:blipFill>
        <p:spPr>
          <a:xfrm>
            <a:off x="4847481" y="4441264"/>
            <a:ext cx="4296519" cy="2416736"/>
          </a:xfrm>
        </p:spPr>
      </p:pic>
      <p:pic>
        <p:nvPicPr>
          <p:cNvPr id="9" name="Picture 8" descr="IMG_4420.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583" y="948621"/>
            <a:ext cx="3939585" cy="2954689"/>
          </a:xfrm>
          <a:prstGeom prst="rect">
            <a:avLst/>
          </a:prstGeom>
        </p:spPr>
      </p:pic>
    </p:spTree>
    <p:extLst>
      <p:ext uri="{BB962C8B-B14F-4D97-AF65-F5344CB8AC3E}">
        <p14:creationId xmlns:p14="http://schemas.microsoft.com/office/powerpoint/2010/main" val="286678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mute="1">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video>
              <p:cMediaNode vol="80000">
                <p:cTn id="18" fill="hold" display="0">
                  <p:stCondLst>
                    <p:cond delay="indefinite"/>
                  </p:st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425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descr="IMG_42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6520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0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66" y="304799"/>
            <a:ext cx="4775201" cy="3581401"/>
          </a:xfrm>
          <a:prstGeom prst="rect">
            <a:avLst/>
          </a:prstGeom>
        </p:spPr>
      </p:pic>
      <p:pic>
        <p:nvPicPr>
          <p:cNvPr id="2" name="Picture 1" descr="IMG_09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73034" y="2154765"/>
            <a:ext cx="5181599" cy="3886199"/>
          </a:xfrm>
          <a:prstGeom prst="rect">
            <a:avLst/>
          </a:prstGeom>
        </p:spPr>
      </p:pic>
    </p:spTree>
    <p:extLst>
      <p:ext uri="{BB962C8B-B14F-4D97-AF65-F5344CB8AC3E}">
        <p14:creationId xmlns:p14="http://schemas.microsoft.com/office/powerpoint/2010/main" val="4172118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4198"/>
            <a:ext cx="7886700" cy="1325563"/>
          </a:xfrm>
        </p:spPr>
        <p:txBody>
          <a:bodyPr/>
          <a:lstStyle/>
          <a:p>
            <a:r>
              <a:rPr lang="en-US" dirty="0"/>
              <a:t>I am an </a:t>
            </a:r>
            <a:r>
              <a:rPr lang="en-US" dirty="0" err="1"/>
              <a:t>oncoplastic</a:t>
            </a:r>
            <a:r>
              <a:rPr lang="en-US" dirty="0"/>
              <a:t> </a:t>
            </a:r>
            <a:br>
              <a:rPr lang="en-US" dirty="0"/>
            </a:br>
            <a:r>
              <a:rPr lang="en-US" dirty="0"/>
              <a:t>breast surgeon</a:t>
            </a:r>
          </a:p>
        </p:txBody>
      </p:sp>
      <p:pic>
        <p:nvPicPr>
          <p:cNvPr id="4" name="Content Placeholder 3" descr="IMG_2276.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3527834" y="3752232"/>
            <a:ext cx="5647246" cy="3105768"/>
          </a:xfrm>
        </p:spPr>
      </p:pic>
      <p:pic>
        <p:nvPicPr>
          <p:cNvPr id="5" name="Picture 4" descr="IMG_228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772816"/>
            <a:ext cx="4896544" cy="3672408"/>
          </a:xfrm>
          <a:prstGeom prst="rect">
            <a:avLst/>
          </a:prstGeom>
        </p:spPr>
      </p:pic>
    </p:spTree>
    <p:extLst>
      <p:ext uri="{BB962C8B-B14F-4D97-AF65-F5344CB8AC3E}">
        <p14:creationId xmlns:p14="http://schemas.microsoft.com/office/powerpoint/2010/main" val="21248143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4306" name="Picture 2" descr="feedbab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2756222"/>
            <a:ext cx="3793439" cy="3769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836712"/>
            <a:ext cx="8229600" cy="1143000"/>
          </a:xfrm>
        </p:spPr>
        <p:txBody>
          <a:bodyPr/>
          <a:lstStyle/>
          <a:p>
            <a:r>
              <a:rPr lang="en-US" dirty="0" err="1"/>
              <a:t>Oncoplastic</a:t>
            </a:r>
            <a:r>
              <a:rPr lang="en-US" dirty="0"/>
              <a:t> breast surgery is NOT cosmetic surgery, it is reconstructive surgery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596" name="Group 4"/>
          <p:cNvGrpSpPr>
            <a:grpSpLocks/>
          </p:cNvGrpSpPr>
          <p:nvPr/>
        </p:nvGrpSpPr>
        <p:grpSpPr bwMode="auto">
          <a:xfrm>
            <a:off x="87313" y="765175"/>
            <a:ext cx="4176712" cy="2879725"/>
            <a:chOff x="0" y="0"/>
            <a:chExt cx="2630" cy="1814"/>
          </a:xfrm>
        </p:grpSpPr>
        <p:sp>
          <p:nvSpPr>
            <p:cNvPr id="2" name="Rectangle 2"/>
            <p:cNvSpPr>
              <a:spLocks/>
            </p:cNvSpPr>
            <p:nvPr/>
          </p:nvSpPr>
          <p:spPr bwMode="auto">
            <a:xfrm>
              <a:off x="57" y="90"/>
              <a:ext cx="2446" cy="1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40639" bIns="0">
              <a:spAutoFit/>
            </a:bodyPr>
            <a:lstStyle/>
            <a:p>
              <a:pPr marL="39688"/>
              <a:r>
                <a:rPr lang="en-US" sz="4000" i="1">
                  <a:solidFill>
                    <a:schemeClr val="tx1"/>
                  </a:solidFill>
                  <a:ea typeface="ＭＳ Ｐゴシック" charset="0"/>
                </a:rPr>
                <a:t>Choice</a:t>
              </a:r>
            </a:p>
            <a:p>
              <a:pPr marL="39688"/>
              <a:r>
                <a:rPr lang="en-US" sz="4000">
                  <a:solidFill>
                    <a:schemeClr val="tx1"/>
                  </a:solidFill>
                  <a:ea typeface="ＭＳ Ｐゴシック" charset="0"/>
                </a:rPr>
                <a:t>surgeon/service </a:t>
              </a:r>
            </a:p>
            <a:p>
              <a:pPr marL="39688"/>
              <a:r>
                <a:rPr lang="en-US" sz="4000">
                  <a:solidFill>
                    <a:schemeClr val="tx1"/>
                  </a:solidFill>
                  <a:ea typeface="ＭＳ Ｐゴシック" charset="0"/>
                </a:rPr>
                <a:t>related factors</a:t>
              </a:r>
            </a:p>
          </p:txBody>
        </p:sp>
        <p:sp>
          <p:nvSpPr>
            <p:cNvPr id="238595" name="Oval 3"/>
            <p:cNvSpPr>
              <a:spLocks/>
            </p:cNvSpPr>
            <p:nvPr/>
          </p:nvSpPr>
          <p:spPr bwMode="auto">
            <a:xfrm>
              <a:off x="0" y="0"/>
              <a:ext cx="2630" cy="1814"/>
            </a:xfrm>
            <a:prstGeom prst="ellipse">
              <a:avLst/>
            </a:prstGeom>
            <a:solidFill>
              <a:srgbClr val="000984">
                <a:alpha val="40784"/>
              </a:srgbClr>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xmlns="" w="57150" cap="flat">
                  <a:solidFill>
                    <a:srgbClr val="000000"/>
                  </a:solidFill>
                  <a:round/>
                  <a:headEnd type="none" w="med" len="med"/>
                  <a:tailEnd type="none" w="med" len="med"/>
                </a14:hiddenLine>
              </a:ext>
            </a:extLst>
          </p:spPr>
          <p:txBody>
            <a:bodyPr lIns="0" tIns="0" rIns="0" bIns="0"/>
            <a:lstStyle/>
            <a:p>
              <a:pPr>
                <a:defRPr/>
              </a:pPr>
              <a:endParaRPr lang="en-US"/>
            </a:p>
          </p:txBody>
        </p:sp>
      </p:grpSp>
      <p:grpSp>
        <p:nvGrpSpPr>
          <p:cNvPr id="238599" name="Group 7"/>
          <p:cNvGrpSpPr>
            <a:grpSpLocks/>
          </p:cNvGrpSpPr>
          <p:nvPr/>
        </p:nvGrpSpPr>
        <p:grpSpPr bwMode="auto">
          <a:xfrm>
            <a:off x="3851275" y="4148138"/>
            <a:ext cx="3911600" cy="1801812"/>
            <a:chOff x="0" y="0"/>
            <a:chExt cx="2464" cy="1135"/>
          </a:xfrm>
        </p:grpSpPr>
        <p:sp>
          <p:nvSpPr>
            <p:cNvPr id="238606" name="Rectangle 5"/>
            <p:cNvSpPr>
              <a:spLocks/>
            </p:cNvSpPr>
            <p:nvPr/>
          </p:nvSpPr>
          <p:spPr bwMode="auto">
            <a:xfrm>
              <a:off x="0" y="291"/>
              <a:ext cx="2464" cy="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40639" bIns="0"/>
            <a:lstStyle/>
            <a:p>
              <a:pPr marL="39688"/>
              <a:r>
                <a:rPr lang="en-US" sz="4000">
                  <a:solidFill>
                    <a:schemeClr val="tx1"/>
                  </a:solidFill>
                  <a:ea typeface="ＭＳ Ｐゴシック" charset="0"/>
                </a:rPr>
                <a:t>Information</a:t>
              </a:r>
            </a:p>
          </p:txBody>
        </p:sp>
        <p:sp>
          <p:nvSpPr>
            <p:cNvPr id="238598" name="Oval 6"/>
            <p:cNvSpPr>
              <a:spLocks/>
            </p:cNvSpPr>
            <p:nvPr/>
          </p:nvSpPr>
          <p:spPr bwMode="auto">
            <a:xfrm>
              <a:off x="11" y="0"/>
              <a:ext cx="2403" cy="1135"/>
            </a:xfrm>
            <a:prstGeom prst="ellipse">
              <a:avLst/>
            </a:prstGeom>
            <a:solidFill>
              <a:srgbClr val="000984">
                <a:alpha val="39607"/>
              </a:srgbClr>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xmlns="" w="57150" cap="flat">
                  <a:solidFill>
                    <a:srgbClr val="000000"/>
                  </a:solidFill>
                  <a:round/>
                  <a:headEnd type="none" w="med" len="med"/>
                  <a:tailEnd type="none" w="med" len="med"/>
                </a14:hiddenLine>
              </a:ext>
            </a:extLst>
          </p:spPr>
          <p:txBody>
            <a:bodyPr lIns="0" tIns="0" rIns="0" bIns="0"/>
            <a:lstStyle/>
            <a:p>
              <a:pPr>
                <a:defRPr/>
              </a:pPr>
              <a:endParaRPr lang="en-US"/>
            </a:p>
          </p:txBody>
        </p:sp>
      </p:grpSp>
      <p:grpSp>
        <p:nvGrpSpPr>
          <p:cNvPr id="238602" name="Group 10"/>
          <p:cNvGrpSpPr>
            <a:grpSpLocks/>
          </p:cNvGrpSpPr>
          <p:nvPr/>
        </p:nvGrpSpPr>
        <p:grpSpPr bwMode="auto">
          <a:xfrm>
            <a:off x="323850" y="3357563"/>
            <a:ext cx="3741738" cy="2952750"/>
            <a:chOff x="0" y="0"/>
            <a:chExt cx="2357" cy="1860"/>
          </a:xfrm>
        </p:grpSpPr>
        <p:sp>
          <p:nvSpPr>
            <p:cNvPr id="3" name="Rectangle 8"/>
            <p:cNvSpPr>
              <a:spLocks/>
            </p:cNvSpPr>
            <p:nvPr/>
          </p:nvSpPr>
          <p:spPr bwMode="auto">
            <a:xfrm>
              <a:off x="138" y="331"/>
              <a:ext cx="2019" cy="1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40639" bIns="0">
              <a:spAutoFit/>
            </a:bodyPr>
            <a:lstStyle/>
            <a:p>
              <a:pPr marL="39688"/>
              <a:r>
                <a:rPr lang="en-US" sz="4000">
                  <a:solidFill>
                    <a:schemeClr val="tx1"/>
                  </a:solidFill>
                  <a:ea typeface="ＭＳ Ｐゴシック" charset="0"/>
                </a:rPr>
                <a:t>Patient </a:t>
              </a:r>
            </a:p>
            <a:p>
              <a:pPr marL="39688"/>
              <a:r>
                <a:rPr lang="en-US" sz="4000">
                  <a:solidFill>
                    <a:schemeClr val="tx1"/>
                  </a:solidFill>
                  <a:ea typeface="ＭＳ Ｐゴシック" charset="0"/>
                </a:rPr>
                <a:t>Expectations/</a:t>
              </a:r>
            </a:p>
            <a:p>
              <a:pPr marL="39688"/>
              <a:r>
                <a:rPr lang="en-US" sz="4000">
                  <a:solidFill>
                    <a:schemeClr val="tx1"/>
                  </a:solidFill>
                  <a:ea typeface="ＭＳ Ｐゴシック" charset="0"/>
                </a:rPr>
                <a:t>Wishes</a:t>
              </a:r>
            </a:p>
          </p:txBody>
        </p:sp>
        <p:sp>
          <p:nvSpPr>
            <p:cNvPr id="238601" name="Oval 9"/>
            <p:cNvSpPr>
              <a:spLocks/>
            </p:cNvSpPr>
            <p:nvPr/>
          </p:nvSpPr>
          <p:spPr bwMode="auto">
            <a:xfrm>
              <a:off x="0" y="0"/>
              <a:ext cx="2357" cy="1860"/>
            </a:xfrm>
            <a:prstGeom prst="ellipse">
              <a:avLst/>
            </a:prstGeom>
            <a:solidFill>
              <a:srgbClr val="000984">
                <a:alpha val="39607"/>
              </a:srgbClr>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xmlns="" w="57150" cap="flat">
                  <a:solidFill>
                    <a:srgbClr val="000000"/>
                  </a:solidFill>
                  <a:round/>
                  <a:headEnd type="none" w="med" len="med"/>
                  <a:tailEnd type="none" w="med" len="med"/>
                </a14:hiddenLine>
              </a:ext>
            </a:extLst>
          </p:spPr>
          <p:txBody>
            <a:bodyPr lIns="0" tIns="0" rIns="0" bIns="0"/>
            <a:lstStyle/>
            <a:p>
              <a:pPr>
                <a:defRPr/>
              </a:pPr>
              <a:endParaRPr lang="en-US"/>
            </a:p>
          </p:txBody>
        </p:sp>
      </p:grpSp>
      <p:grpSp>
        <p:nvGrpSpPr>
          <p:cNvPr id="238605" name="Group 13"/>
          <p:cNvGrpSpPr>
            <a:grpSpLocks/>
          </p:cNvGrpSpPr>
          <p:nvPr/>
        </p:nvGrpSpPr>
        <p:grpSpPr bwMode="auto">
          <a:xfrm>
            <a:off x="5399088" y="2565400"/>
            <a:ext cx="3744912" cy="1943100"/>
            <a:chOff x="0" y="0"/>
            <a:chExt cx="2359" cy="1224"/>
          </a:xfrm>
        </p:grpSpPr>
        <p:sp>
          <p:nvSpPr>
            <p:cNvPr id="4" name="Rectangle 11"/>
            <p:cNvSpPr>
              <a:spLocks/>
            </p:cNvSpPr>
            <p:nvPr/>
          </p:nvSpPr>
          <p:spPr bwMode="auto">
            <a:xfrm>
              <a:off x="158" y="181"/>
              <a:ext cx="1948" cy="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40639" bIns="0">
              <a:spAutoFit/>
            </a:bodyPr>
            <a:lstStyle/>
            <a:p>
              <a:pPr marL="39688"/>
              <a:r>
                <a:rPr lang="en-US" sz="4000">
                  <a:solidFill>
                    <a:schemeClr val="tx1"/>
                  </a:solidFill>
                  <a:ea typeface="ＭＳ Ｐゴシック" charset="0"/>
                </a:rPr>
                <a:t>Patient </a:t>
              </a:r>
            </a:p>
            <a:p>
              <a:pPr marL="39688"/>
              <a:r>
                <a:rPr lang="en-US" sz="4000">
                  <a:solidFill>
                    <a:schemeClr val="tx1"/>
                  </a:solidFill>
                  <a:ea typeface="ＭＳ Ｐゴシック" charset="0"/>
                </a:rPr>
                <a:t>Body habitus</a:t>
              </a:r>
            </a:p>
          </p:txBody>
        </p:sp>
        <p:sp>
          <p:nvSpPr>
            <p:cNvPr id="238604" name="Oval 12"/>
            <p:cNvSpPr>
              <a:spLocks/>
            </p:cNvSpPr>
            <p:nvPr/>
          </p:nvSpPr>
          <p:spPr bwMode="auto">
            <a:xfrm>
              <a:off x="0" y="0"/>
              <a:ext cx="2359" cy="1224"/>
            </a:xfrm>
            <a:prstGeom prst="ellipse">
              <a:avLst/>
            </a:prstGeom>
            <a:solidFill>
              <a:srgbClr val="000984">
                <a:alpha val="39607"/>
              </a:srgbClr>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xmlns="" w="57150" cap="flat">
                  <a:solidFill>
                    <a:srgbClr val="000000"/>
                  </a:solidFill>
                  <a:round/>
                  <a:headEnd type="none" w="med" len="med"/>
                  <a:tailEnd type="none" w="med" len="med"/>
                </a14:hiddenLine>
              </a:ext>
            </a:extLst>
          </p:spPr>
          <p:txBody>
            <a:bodyPr lIns="0" tIns="0" rIns="0" bIns="0"/>
            <a:lstStyle/>
            <a:p>
              <a:pPr>
                <a:defRPr/>
              </a:pPr>
              <a:endParaRPr lang="en-US"/>
            </a:p>
          </p:txBody>
        </p:sp>
      </p:grpSp>
      <p:grpSp>
        <p:nvGrpSpPr>
          <p:cNvPr id="238608" name="Group 16"/>
          <p:cNvGrpSpPr>
            <a:grpSpLocks/>
          </p:cNvGrpSpPr>
          <p:nvPr/>
        </p:nvGrpSpPr>
        <p:grpSpPr bwMode="auto">
          <a:xfrm>
            <a:off x="3995738" y="836613"/>
            <a:ext cx="4176712" cy="2016125"/>
            <a:chOff x="0" y="0"/>
            <a:chExt cx="2631" cy="1270"/>
          </a:xfrm>
        </p:grpSpPr>
        <p:sp>
          <p:nvSpPr>
            <p:cNvPr id="238600" name="Rectangle 14"/>
            <p:cNvSpPr>
              <a:spLocks/>
            </p:cNvSpPr>
            <p:nvPr/>
          </p:nvSpPr>
          <p:spPr bwMode="auto">
            <a:xfrm>
              <a:off x="205" y="158"/>
              <a:ext cx="2125" cy="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40639" bIns="0">
              <a:spAutoFit/>
            </a:bodyPr>
            <a:lstStyle/>
            <a:p>
              <a:pPr marL="39688"/>
              <a:r>
                <a:rPr lang="en-US" sz="4000" i="1">
                  <a:solidFill>
                    <a:schemeClr val="tx1"/>
                  </a:solidFill>
                  <a:ea typeface="ＭＳ Ｐゴシック" charset="0"/>
                </a:rPr>
                <a:t>Cancer</a:t>
              </a:r>
            </a:p>
            <a:p>
              <a:pPr marL="39688"/>
              <a:r>
                <a:rPr lang="en-US" sz="4000">
                  <a:solidFill>
                    <a:schemeClr val="tx1"/>
                  </a:solidFill>
                  <a:ea typeface="ＭＳ Ｐゴシック" charset="0"/>
                </a:rPr>
                <a:t>related factors</a:t>
              </a:r>
            </a:p>
          </p:txBody>
        </p:sp>
        <p:sp>
          <p:nvSpPr>
            <p:cNvPr id="238607" name="Oval 15"/>
            <p:cNvSpPr>
              <a:spLocks/>
            </p:cNvSpPr>
            <p:nvPr/>
          </p:nvSpPr>
          <p:spPr bwMode="auto">
            <a:xfrm>
              <a:off x="0" y="0"/>
              <a:ext cx="2631" cy="1270"/>
            </a:xfrm>
            <a:prstGeom prst="ellipse">
              <a:avLst/>
            </a:prstGeom>
            <a:solidFill>
              <a:srgbClr val="000984">
                <a:alpha val="40784"/>
              </a:srgbClr>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xmlns="" w="57150" cap="flat">
                  <a:solidFill>
                    <a:srgbClr val="000000"/>
                  </a:solidFill>
                  <a:round/>
                  <a:headEnd type="none" w="med" len="med"/>
                  <a:tailEnd type="none" w="med" len="med"/>
                </a14:hiddenLine>
              </a:ext>
            </a:extLst>
          </p:spPr>
          <p:txBody>
            <a:bodyPr lIns="0" tIns="0" rIns="0" bIns="0"/>
            <a:lstStyle/>
            <a:p>
              <a:pPr>
                <a:defRPr/>
              </a:pPr>
              <a:endParaRPr lang="en-US"/>
            </a:p>
          </p:txBody>
        </p:sp>
      </p:grpSp>
      <p:sp>
        <p:nvSpPr>
          <p:cNvPr id="238609" name="Rectangle 17"/>
          <p:cNvSpPr>
            <a:spLocks/>
          </p:cNvSpPr>
          <p:nvPr/>
        </p:nvSpPr>
        <p:spPr bwMode="auto">
          <a:xfrm>
            <a:off x="1479550" y="2538413"/>
            <a:ext cx="5948363" cy="1651000"/>
          </a:xfrm>
          <a:prstGeom prst="rect">
            <a:avLst/>
          </a:prstGeom>
          <a:gradFill rotWithShape="0">
            <a:gsLst>
              <a:gs pos="0">
                <a:srgbClr val="800000"/>
              </a:gs>
              <a:gs pos="100000">
                <a:srgbClr val="FFFFF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40639" bIns="0">
            <a:spAutoFit/>
          </a:bodyPr>
          <a:lstStyle/>
          <a:p>
            <a:pPr marL="39688"/>
            <a:r>
              <a:rPr lang="en-US" sz="5400" i="1">
                <a:solidFill>
                  <a:srgbClr val="050724"/>
                </a:solidFill>
                <a:ea typeface="ＭＳ Ｐゴシック" charset="0"/>
              </a:rPr>
              <a:t>Specialised breast </a:t>
            </a:r>
          </a:p>
          <a:p>
            <a:pPr marL="39688"/>
            <a:r>
              <a:rPr lang="en-US" sz="5400" i="1">
                <a:solidFill>
                  <a:srgbClr val="050724"/>
                </a:solidFill>
                <a:ea typeface="ＭＳ Ｐゴシック" charset="0"/>
              </a:rPr>
              <a:t>surgical service</a:t>
            </a:r>
          </a:p>
        </p:txBody>
      </p:sp>
    </p:spTree>
    <p:extLst>
      <p:ext uri="{BB962C8B-B14F-4D97-AF65-F5344CB8AC3E}">
        <p14:creationId xmlns:p14="http://schemas.microsoft.com/office/powerpoint/2010/main" val="7439491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210" name="Rectangle 2"/>
          <p:cNvSpPr>
            <a:spLocks noGrp="1" noChangeArrowheads="1"/>
          </p:cNvSpPr>
          <p:nvPr>
            <p:ph type="title"/>
          </p:nvPr>
        </p:nvSpPr>
        <p:spPr/>
        <p:txBody>
          <a:bodyPr/>
          <a:lstStyle/>
          <a:p>
            <a:r>
              <a:rPr lang="en-US" dirty="0"/>
              <a:t>Summary</a:t>
            </a:r>
          </a:p>
        </p:txBody>
      </p:sp>
      <p:sp>
        <p:nvSpPr>
          <p:cNvPr id="1630211" name="Rectangle 3"/>
          <p:cNvSpPr>
            <a:spLocks noGrp="1" noChangeArrowheads="1"/>
          </p:cNvSpPr>
          <p:nvPr>
            <p:ph type="body" idx="1"/>
          </p:nvPr>
        </p:nvSpPr>
        <p:spPr/>
        <p:txBody>
          <a:bodyPr/>
          <a:lstStyle/>
          <a:p>
            <a:pPr>
              <a:lnSpc>
                <a:spcPct val="90000"/>
              </a:lnSpc>
            </a:pPr>
            <a:r>
              <a:rPr lang="en-US" sz="2800" dirty="0"/>
              <a:t>Lots of advances have occurred in breast cancer surgery</a:t>
            </a:r>
          </a:p>
          <a:p>
            <a:pPr>
              <a:lnSpc>
                <a:spcPct val="90000"/>
              </a:lnSpc>
            </a:pPr>
            <a:r>
              <a:rPr lang="en-US" sz="2800" dirty="0"/>
              <a:t>Often possible to safely offer women breast conservation as opposed to mastectomy</a:t>
            </a:r>
          </a:p>
          <a:p>
            <a:pPr>
              <a:lnSpc>
                <a:spcPct val="90000"/>
              </a:lnSpc>
            </a:pPr>
            <a:r>
              <a:rPr lang="en-US" sz="2800" dirty="0"/>
              <a:t>Breast reconstruction performed in conjunction with breast conservation and mastectomy is increasingly being offered</a:t>
            </a:r>
          </a:p>
          <a:p>
            <a:pPr lvl="2">
              <a:lnSpc>
                <a:spcPct val="90000"/>
              </a:lnSpc>
            </a:pPr>
            <a:r>
              <a:rPr lang="en-US" dirty="0" err="1"/>
              <a:t>Oncoplastic</a:t>
            </a:r>
            <a:r>
              <a:rPr lang="en-US" dirty="0"/>
              <a:t> Breast surgery</a:t>
            </a:r>
          </a:p>
          <a:p>
            <a:pPr>
              <a:lnSpc>
                <a:spcPct val="90000"/>
              </a:lnSpc>
            </a:pPr>
            <a:r>
              <a:rPr lang="en-US" sz="2800" dirty="0" err="1"/>
              <a:t>Oncoplastic</a:t>
            </a:r>
            <a:r>
              <a:rPr lang="en-US" sz="2800" dirty="0"/>
              <a:t> breast surgery may significantly improve quality of life of many breast cancer survivors</a:t>
            </a:r>
          </a:p>
          <a:p>
            <a:pPr marL="0" indent="0">
              <a:lnSpc>
                <a:spcPct val="90000"/>
              </a:lnSpc>
              <a:buNone/>
            </a:pP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9314" name="Picture 2" descr="MCj042386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114800"/>
            <a:ext cx="2044700" cy="233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49315" name="Text Box 3"/>
          <p:cNvSpPr txBox="1">
            <a:spLocks noChangeArrowheads="1"/>
          </p:cNvSpPr>
          <p:nvPr/>
        </p:nvSpPr>
        <p:spPr bwMode="auto">
          <a:xfrm>
            <a:off x="1524000" y="3886200"/>
            <a:ext cx="22733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ja-JP" altLang="en-GB" sz="2800">
                <a:latin typeface="Arial"/>
                <a:cs typeface="Times New Roman" charset="0"/>
              </a:rPr>
              <a:t>“</a:t>
            </a:r>
            <a:r>
              <a:rPr lang="en-GB" sz="2800">
                <a:latin typeface="Tahoma" charset="0"/>
                <a:cs typeface="Times New Roman" charset="0"/>
              </a:rPr>
              <a:t>The system</a:t>
            </a:r>
            <a:r>
              <a:rPr lang="ja-JP" altLang="en-GB" sz="2800">
                <a:latin typeface="Arial"/>
                <a:cs typeface="Times New Roman" charset="0"/>
              </a:rPr>
              <a:t>”</a:t>
            </a:r>
            <a:endParaRPr lang="en-GB" sz="2800">
              <a:latin typeface="Tahoma" charset="0"/>
              <a:cs typeface="Times New Roman" charset="0"/>
            </a:endParaRPr>
          </a:p>
        </p:txBody>
      </p:sp>
      <p:sp>
        <p:nvSpPr>
          <p:cNvPr id="1549316" name="Oval 4"/>
          <p:cNvSpPr>
            <a:spLocks noChangeArrowheads="1"/>
          </p:cNvSpPr>
          <p:nvPr/>
        </p:nvSpPr>
        <p:spPr bwMode="auto">
          <a:xfrm>
            <a:off x="933450" y="1903413"/>
            <a:ext cx="3602038" cy="1817687"/>
          </a:xfrm>
          <a:prstGeom prst="ellipse">
            <a:avLst/>
          </a:prstGeom>
          <a:noFill/>
          <a:ln w="762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549317" name="Picture 5" descr="MCj03079060000[1]"/>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1604963" y="1619250"/>
            <a:ext cx="2228850" cy="2333625"/>
          </a:xfrm>
          <a:ln/>
        </p:spPr>
      </p:pic>
      <p:cxnSp>
        <p:nvCxnSpPr>
          <p:cNvPr id="1549318" name="AutoShape 6"/>
          <p:cNvCxnSpPr>
            <a:cxnSpLocks noChangeShapeType="1"/>
          </p:cNvCxnSpPr>
          <p:nvPr/>
        </p:nvCxnSpPr>
        <p:spPr bwMode="auto">
          <a:xfrm rot="5400000">
            <a:off x="2732881" y="2113757"/>
            <a:ext cx="1587" cy="2546350"/>
          </a:xfrm>
          <a:prstGeom prst="curvedConnector3">
            <a:avLst>
              <a:gd name="adj1" fmla="val 21700000"/>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549319" name="Picture 7" descr="MCj0423834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286000"/>
            <a:ext cx="1160463" cy="87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49320" name="Text Box 8"/>
          <p:cNvSpPr txBox="1">
            <a:spLocks noChangeArrowheads="1"/>
          </p:cNvSpPr>
          <p:nvPr/>
        </p:nvSpPr>
        <p:spPr bwMode="auto">
          <a:xfrm>
            <a:off x="0" y="3124200"/>
            <a:ext cx="960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GB" sz="2000">
                <a:latin typeface="Tahoma" charset="0"/>
                <a:cs typeface="Times New Roman" charset="0"/>
              </a:rPr>
              <a:t>Patient</a:t>
            </a:r>
          </a:p>
        </p:txBody>
      </p:sp>
      <p:sp>
        <p:nvSpPr>
          <p:cNvPr id="1549321" name="Oval 9"/>
          <p:cNvSpPr>
            <a:spLocks noChangeArrowheads="1"/>
          </p:cNvSpPr>
          <p:nvPr/>
        </p:nvSpPr>
        <p:spPr bwMode="auto">
          <a:xfrm>
            <a:off x="5084763" y="4521200"/>
            <a:ext cx="3602037" cy="1817688"/>
          </a:xfrm>
          <a:prstGeom prst="ellipse">
            <a:avLst/>
          </a:prstGeom>
          <a:noFill/>
          <a:ln w="5715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549322" name="Picture 10" descr="MCj0307906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288" y="5151438"/>
            <a:ext cx="542925"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49323" name="AutoShape 11"/>
          <p:cNvSpPr>
            <a:spLocks noChangeArrowheads="1"/>
          </p:cNvSpPr>
          <p:nvPr/>
        </p:nvSpPr>
        <p:spPr bwMode="auto">
          <a:xfrm rot="2519233">
            <a:off x="4011613" y="3600450"/>
            <a:ext cx="1479550" cy="1009650"/>
          </a:xfrm>
          <a:prstGeom prst="rightArrow">
            <a:avLst>
              <a:gd name="adj1" fmla="val 50000"/>
              <a:gd name="adj2" fmla="val 36635"/>
            </a:avLst>
          </a:prstGeom>
          <a:solidFill>
            <a:srgbClr val="FF00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210" name="Rectangle 2"/>
          <p:cNvSpPr>
            <a:spLocks noGrp="1" noChangeArrowheads="1"/>
          </p:cNvSpPr>
          <p:nvPr>
            <p:ph type="title"/>
          </p:nvPr>
        </p:nvSpPr>
        <p:spPr/>
        <p:txBody>
          <a:bodyPr/>
          <a:lstStyle/>
          <a:p>
            <a:r>
              <a:rPr lang="en-US" dirty="0"/>
              <a:t>Summary</a:t>
            </a:r>
          </a:p>
        </p:txBody>
      </p:sp>
      <p:sp>
        <p:nvSpPr>
          <p:cNvPr id="1630211" name="Rectangle 3"/>
          <p:cNvSpPr>
            <a:spLocks noGrp="1" noChangeArrowheads="1"/>
          </p:cNvSpPr>
          <p:nvPr>
            <p:ph type="body" idx="1"/>
          </p:nvPr>
        </p:nvSpPr>
        <p:spPr/>
        <p:txBody>
          <a:bodyPr/>
          <a:lstStyle/>
          <a:p>
            <a:pPr>
              <a:lnSpc>
                <a:spcPct val="90000"/>
              </a:lnSpc>
            </a:pPr>
            <a:r>
              <a:rPr lang="en-US" sz="2800" dirty="0"/>
              <a:t>Many surgeons are training to become </a:t>
            </a:r>
            <a:r>
              <a:rPr lang="en-US" sz="2800" dirty="0" err="1"/>
              <a:t>oncoplastic</a:t>
            </a:r>
            <a:r>
              <a:rPr lang="en-US" sz="2800" dirty="0"/>
              <a:t> breast surgeons</a:t>
            </a:r>
          </a:p>
          <a:p>
            <a:pPr>
              <a:lnSpc>
                <a:spcPct val="90000"/>
              </a:lnSpc>
            </a:pPr>
            <a:r>
              <a:rPr lang="en-US" sz="2800" dirty="0"/>
              <a:t>This type of surgery needs to be more widely available/offered to breast cancer patients</a:t>
            </a:r>
          </a:p>
          <a:p>
            <a:pPr>
              <a:lnSpc>
                <a:spcPct val="90000"/>
              </a:lnSpc>
            </a:pPr>
            <a:r>
              <a:rPr lang="en-US" sz="2800" dirty="0" err="1"/>
              <a:t>Oncoplastic</a:t>
            </a:r>
            <a:r>
              <a:rPr lang="en-US" sz="2800" dirty="0"/>
              <a:t> breast surgery offers women choice</a:t>
            </a:r>
          </a:p>
          <a:p>
            <a:pPr>
              <a:lnSpc>
                <a:spcPct val="90000"/>
              </a:lnSpc>
            </a:pPr>
            <a:endParaRPr lang="en-US" sz="2800" dirty="0"/>
          </a:p>
        </p:txBody>
      </p:sp>
    </p:spTree>
    <p:extLst>
      <p:ext uri="{BB962C8B-B14F-4D97-AF65-F5344CB8AC3E}">
        <p14:creationId xmlns:p14="http://schemas.microsoft.com/office/powerpoint/2010/main" val="34047830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Rectangle 2"/>
          <p:cNvSpPr>
            <a:spLocks noGrp="1" noChangeArrowheads="1"/>
          </p:cNvSpPr>
          <p:nvPr>
            <p:ph type="ctrTitle"/>
          </p:nvPr>
        </p:nvSpPr>
        <p:spPr>
          <a:xfrm>
            <a:off x="685800" y="2286000"/>
            <a:ext cx="7772400" cy="1143000"/>
          </a:xfrm>
        </p:spPr>
        <p:txBody>
          <a:bodyPr/>
          <a:lstStyle/>
          <a:p>
            <a:r>
              <a:rPr lang="en-US" dirty="0"/>
              <a:t>It is European legislation that says that within EU, is the right of the patients to seek medical care over borders</a:t>
            </a:r>
          </a:p>
        </p:txBody>
      </p:sp>
    </p:spTree>
    <p:extLst>
      <p:ext uri="{BB962C8B-B14F-4D97-AF65-F5344CB8AC3E}">
        <p14:creationId xmlns:p14="http://schemas.microsoft.com/office/powerpoint/2010/main" val="10928297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Rectangle 2"/>
          <p:cNvSpPr>
            <a:spLocks noGrp="1" noChangeArrowheads="1"/>
          </p:cNvSpPr>
          <p:nvPr>
            <p:ph type="ctrTitle"/>
          </p:nvPr>
        </p:nvSpPr>
        <p:spPr>
          <a:xfrm>
            <a:off x="685800" y="3438128"/>
            <a:ext cx="7630616" cy="1143000"/>
          </a:xfrm>
        </p:spPr>
        <p:txBody>
          <a:bodyPr/>
          <a:lstStyle/>
          <a:p>
            <a:r>
              <a:rPr lang="en-US" dirty="0"/>
              <a:t>If you are not offered choice, you should seek medical treatment, where you deem it to be best and you are given choice</a:t>
            </a:r>
            <a:br>
              <a:rPr lang="en-US" dirty="0"/>
            </a:br>
            <a:br>
              <a:rPr lang="en-US" dirty="0"/>
            </a:br>
            <a:endParaRPr lang="en-US" dirty="0"/>
          </a:p>
        </p:txBody>
      </p:sp>
    </p:spTree>
    <p:extLst>
      <p:ext uri="{BB962C8B-B14F-4D97-AF65-F5344CB8AC3E}">
        <p14:creationId xmlns:p14="http://schemas.microsoft.com/office/powerpoint/2010/main" val="26425564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Rectangle 2"/>
          <p:cNvSpPr>
            <a:spLocks noGrp="1" noChangeArrowheads="1"/>
          </p:cNvSpPr>
          <p:nvPr>
            <p:ph type="ctrTitle"/>
          </p:nvPr>
        </p:nvSpPr>
        <p:spPr>
          <a:xfrm>
            <a:off x="685800" y="2358008"/>
            <a:ext cx="7630616" cy="1143000"/>
          </a:xfrm>
        </p:spPr>
        <p:txBody>
          <a:bodyPr/>
          <a:lstStyle/>
          <a:p>
            <a:br>
              <a:rPr lang="en-US" dirty="0"/>
            </a:br>
            <a:r>
              <a:rPr lang="en-US" dirty="0"/>
              <a:t>This is your legal right and should be paid for by your own government</a:t>
            </a:r>
          </a:p>
        </p:txBody>
      </p:sp>
    </p:spTree>
    <p:extLst>
      <p:ext uri="{BB962C8B-B14F-4D97-AF65-F5344CB8AC3E}">
        <p14:creationId xmlns:p14="http://schemas.microsoft.com/office/powerpoint/2010/main" val="3934030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2924944"/>
            <a:ext cx="8229600" cy="1143000"/>
          </a:xfrm>
        </p:spPr>
        <p:txBody>
          <a:bodyPr/>
          <a:lstStyle/>
          <a:p>
            <a:r>
              <a:rPr lang="en-US" dirty="0" err="1"/>
              <a:t>Onco</a:t>
            </a:r>
            <a:endParaRPr lang="en-US" dirty="0"/>
          </a:p>
        </p:txBody>
      </p:sp>
    </p:spTree>
    <p:extLst>
      <p:ext uri="{BB962C8B-B14F-4D97-AF65-F5344CB8AC3E}">
        <p14:creationId xmlns:p14="http://schemas.microsoft.com/office/powerpoint/2010/main" val="3225781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2924944"/>
            <a:ext cx="8229600" cy="1143000"/>
          </a:xfrm>
        </p:spPr>
        <p:txBody>
          <a:bodyPr/>
          <a:lstStyle/>
          <a:p>
            <a:r>
              <a:rPr lang="en-US" dirty="0" err="1"/>
              <a:t>Onco</a:t>
            </a:r>
            <a:r>
              <a:rPr lang="en-US" dirty="0"/>
              <a:t> - Plastic</a:t>
            </a:r>
          </a:p>
        </p:txBody>
      </p:sp>
    </p:spTree>
    <p:extLst>
      <p:ext uri="{BB962C8B-B14F-4D97-AF65-F5344CB8AC3E}">
        <p14:creationId xmlns:p14="http://schemas.microsoft.com/office/powerpoint/2010/main" val="82895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descr="IMG_10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019550"/>
            <a:ext cx="2057400" cy="1543050"/>
          </a:xfrm>
          <a:prstGeom prst="rect">
            <a:avLst/>
          </a:prstGeom>
          <a:noFill/>
          <a:extLst>
            <a:ext uri="{909E8E84-426E-40dd-AFC4-6F175D3DCCD1}">
              <a14:hiddenFill xmlns:a14="http://schemas.microsoft.com/office/drawing/2010/main" xmlns="">
                <a:solidFill>
                  <a:srgbClr val="FFFFFF"/>
                </a:solidFill>
              </a14:hiddenFill>
            </a:ext>
          </a:extLst>
        </p:spPr>
      </p:pic>
      <p:pic>
        <p:nvPicPr>
          <p:cNvPr id="423939" name="Picture 3" descr="IMG_07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095750"/>
            <a:ext cx="2057400" cy="1543050"/>
          </a:xfrm>
          <a:prstGeom prst="rect">
            <a:avLst/>
          </a:prstGeom>
          <a:noFill/>
          <a:extLst>
            <a:ext uri="{909E8E84-426E-40dd-AFC4-6F175D3DCCD1}">
              <a14:hiddenFill xmlns:a14="http://schemas.microsoft.com/office/drawing/2010/main" xmlns="">
                <a:solidFill>
                  <a:srgbClr val="FFFFFF"/>
                </a:solidFill>
              </a14:hiddenFill>
            </a:ext>
          </a:extLst>
        </p:spPr>
      </p:pic>
      <p:sp>
        <p:nvSpPr>
          <p:cNvPr id="423940" name="Text Box 4"/>
          <p:cNvSpPr txBox="1">
            <a:spLocks noChangeArrowheads="1"/>
          </p:cNvSpPr>
          <p:nvPr/>
        </p:nvSpPr>
        <p:spPr bwMode="auto">
          <a:xfrm>
            <a:off x="5105400" y="3581400"/>
            <a:ext cx="1336675" cy="457200"/>
          </a:xfrm>
          <a:prstGeom prst="rect">
            <a:avLst/>
          </a:prstGeom>
          <a:noFill/>
          <a:ln>
            <a:noFill/>
          </a:ln>
          <a:effectLst/>
          <a:extLst>
            <a:ext uri="{909E8E84-426E-40dd-AFC4-6F175D3DCCD1}">
              <a14:hiddenFill xmlns:a14="http://schemas.microsoft.com/office/drawing/2010/main" xmlns="">
                <a:gradFill rotWithShape="0">
                  <a:gsLst>
                    <a:gs pos="0">
                      <a:schemeClr val="accent1"/>
                    </a:gs>
                    <a:gs pos="50000">
                      <a:schemeClr val="accent1">
                        <a:gamma/>
                        <a:tint val="0"/>
                        <a:invGamma/>
                      </a:schemeClr>
                    </a:gs>
                    <a:gs pos="100000">
                      <a:schemeClr val="accent1"/>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US" altLang="ja-JP" sz="2400" i="0">
                <a:cs typeface="ＭＳ Ｐゴシック" charset="0"/>
              </a:rPr>
              <a:t>Implants</a:t>
            </a:r>
            <a:endParaRPr lang="en-US" sz="2400" i="0"/>
          </a:p>
        </p:txBody>
      </p:sp>
      <p:sp>
        <p:nvSpPr>
          <p:cNvPr id="423941" name="Text Box 5"/>
          <p:cNvSpPr txBox="1">
            <a:spLocks noChangeArrowheads="1"/>
          </p:cNvSpPr>
          <p:nvPr/>
        </p:nvSpPr>
        <p:spPr bwMode="auto">
          <a:xfrm>
            <a:off x="762000" y="1919288"/>
            <a:ext cx="3327400" cy="519112"/>
          </a:xfrm>
          <a:prstGeom prst="rect">
            <a:avLst/>
          </a:prstGeom>
          <a:noFill/>
          <a:ln>
            <a:noFill/>
          </a:ln>
          <a:effectLst/>
          <a:extLst>
            <a:ext uri="{909E8E84-426E-40dd-AFC4-6F175D3DCCD1}">
              <a14:hiddenFill xmlns:a14="http://schemas.microsoft.com/office/drawing/2010/main" xmlns="">
                <a:gradFill rotWithShape="0">
                  <a:gsLst>
                    <a:gs pos="0">
                      <a:schemeClr val="accent1"/>
                    </a:gs>
                    <a:gs pos="50000">
                      <a:schemeClr val="accent1">
                        <a:gamma/>
                        <a:tint val="0"/>
                        <a:invGamma/>
                      </a:schemeClr>
                    </a:gs>
                    <a:gs pos="100000">
                      <a:schemeClr val="accent1"/>
                    </a:gs>
                  </a:gsLst>
                  <a:lin ang="5400000" scaled="1"/>
                </a:gradFill>
              </a14:hiddenFill>
            </a:ext>
            <a:ext uri="{91240B29-F687-4f45-9708-019B960494DF}">
              <a14:hiddenLine xmlns:a14="http://schemas.microsoft.com/office/drawing/2010/main" xmlns="" w="9525">
                <a:solidFill>
                  <a:srgbClr val="00008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US" sz="2800" i="0"/>
              <a:t>Breast conservation</a:t>
            </a:r>
          </a:p>
        </p:txBody>
      </p:sp>
      <p:sp>
        <p:nvSpPr>
          <p:cNvPr id="423942" name="Text Box 6"/>
          <p:cNvSpPr txBox="1">
            <a:spLocks noChangeArrowheads="1"/>
          </p:cNvSpPr>
          <p:nvPr/>
        </p:nvSpPr>
        <p:spPr bwMode="auto">
          <a:xfrm>
            <a:off x="77788" y="3200400"/>
            <a:ext cx="2182812" cy="701675"/>
          </a:xfrm>
          <a:prstGeom prst="rect">
            <a:avLst/>
          </a:prstGeom>
          <a:noFill/>
          <a:ln>
            <a:noFill/>
          </a:ln>
          <a:effectLst/>
          <a:extLst>
            <a:ext uri="{909E8E84-426E-40dd-AFC4-6F175D3DCCD1}">
              <a14:hiddenFill xmlns:a14="http://schemas.microsoft.com/office/drawing/2010/main" xmlns="">
                <a:gradFill rotWithShape="0">
                  <a:gsLst>
                    <a:gs pos="0">
                      <a:schemeClr val="accent1"/>
                    </a:gs>
                    <a:gs pos="50000">
                      <a:schemeClr val="accent1">
                        <a:gamma/>
                        <a:tint val="0"/>
                        <a:invGamma/>
                      </a:schemeClr>
                    </a:gs>
                    <a:gs pos="100000">
                      <a:schemeClr val="accent1"/>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ja-JP" sz="2400" i="0">
                <a:cs typeface="ＭＳ Ｐゴシック" charset="0"/>
              </a:rPr>
              <a:t>LD-miniflap</a:t>
            </a:r>
          </a:p>
          <a:p>
            <a:r>
              <a:rPr lang="en-US" altLang="ja-JP" sz="1600" i="0">
                <a:cs typeface="ＭＳ Ｐゴシック" charset="0"/>
              </a:rPr>
              <a:t>(Volume replacement)</a:t>
            </a:r>
            <a:endParaRPr lang="en-US" sz="2400" i="0"/>
          </a:p>
        </p:txBody>
      </p:sp>
      <p:sp>
        <p:nvSpPr>
          <p:cNvPr id="423943" name="Text Box 7"/>
          <p:cNvSpPr txBox="1">
            <a:spLocks noChangeArrowheads="1"/>
          </p:cNvSpPr>
          <p:nvPr/>
        </p:nvSpPr>
        <p:spPr bwMode="auto">
          <a:xfrm>
            <a:off x="5345113" y="1905000"/>
            <a:ext cx="3800475" cy="946150"/>
          </a:xfrm>
          <a:prstGeom prst="rect">
            <a:avLst/>
          </a:prstGeom>
          <a:noFill/>
          <a:ln>
            <a:noFill/>
          </a:ln>
          <a:effectLst/>
          <a:extLst>
            <a:ext uri="{909E8E84-426E-40dd-AFC4-6F175D3DCCD1}">
              <a14:hiddenFill xmlns:a14="http://schemas.microsoft.com/office/drawing/2010/main" xmlns="">
                <a:gradFill rotWithShape="0">
                  <a:gsLst>
                    <a:gs pos="0">
                      <a:schemeClr val="accent1"/>
                    </a:gs>
                    <a:gs pos="50000">
                      <a:schemeClr val="accent1">
                        <a:gamma/>
                        <a:tint val="0"/>
                        <a:invGamma/>
                      </a:schemeClr>
                    </a:gs>
                    <a:gs pos="100000">
                      <a:schemeClr val="accent1"/>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i="0"/>
              <a:t>Immediate total breast </a:t>
            </a:r>
          </a:p>
          <a:p>
            <a:r>
              <a:rPr lang="en-US" sz="2800" i="0"/>
              <a:t>reconstruction</a:t>
            </a:r>
          </a:p>
        </p:txBody>
      </p:sp>
      <p:sp>
        <p:nvSpPr>
          <p:cNvPr id="423944" name="Text Box 8"/>
          <p:cNvSpPr txBox="1">
            <a:spLocks noChangeArrowheads="1"/>
          </p:cNvSpPr>
          <p:nvPr/>
        </p:nvSpPr>
        <p:spPr bwMode="auto">
          <a:xfrm>
            <a:off x="7467600" y="3581400"/>
            <a:ext cx="930275" cy="457200"/>
          </a:xfrm>
          <a:prstGeom prst="rect">
            <a:avLst/>
          </a:prstGeom>
          <a:noFill/>
          <a:ln>
            <a:noFill/>
          </a:ln>
          <a:effectLst/>
          <a:extLst>
            <a:ext uri="{909E8E84-426E-40dd-AFC4-6F175D3DCCD1}">
              <a14:hiddenFill xmlns:a14="http://schemas.microsoft.com/office/drawing/2010/main" xmlns="">
                <a:gradFill rotWithShape="0">
                  <a:gsLst>
                    <a:gs pos="0">
                      <a:schemeClr val="accent1"/>
                    </a:gs>
                    <a:gs pos="50000">
                      <a:schemeClr val="accent1">
                        <a:gamma/>
                        <a:tint val="0"/>
                        <a:invGamma/>
                      </a:schemeClr>
                    </a:gs>
                    <a:gs pos="100000">
                      <a:schemeClr val="accent1"/>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US" sz="2400" i="0"/>
              <a:t>Flaps</a:t>
            </a:r>
          </a:p>
        </p:txBody>
      </p:sp>
      <p:sp>
        <p:nvSpPr>
          <p:cNvPr id="423945" name="Text Box 9"/>
          <p:cNvSpPr txBox="1">
            <a:spLocks noChangeArrowheads="1"/>
          </p:cNvSpPr>
          <p:nvPr/>
        </p:nvSpPr>
        <p:spPr bwMode="auto">
          <a:xfrm>
            <a:off x="1524000" y="441325"/>
            <a:ext cx="6226175" cy="701675"/>
          </a:xfrm>
          <a:prstGeom prst="rect">
            <a:avLst/>
          </a:prstGeom>
          <a:noFill/>
          <a:ln>
            <a:noFill/>
          </a:ln>
          <a:effectLst/>
          <a:extLst>
            <a:ext uri="{909E8E84-426E-40dd-AFC4-6F175D3DCCD1}">
              <a14:hiddenFill xmlns:a14="http://schemas.microsoft.com/office/drawing/2010/main" xmlns="">
                <a:gradFill rotWithShape="0">
                  <a:gsLst>
                    <a:gs pos="0">
                      <a:schemeClr val="accent1"/>
                    </a:gs>
                    <a:gs pos="50000">
                      <a:schemeClr val="accent1">
                        <a:gamma/>
                        <a:tint val="0"/>
                        <a:invGamma/>
                      </a:schemeClr>
                    </a:gs>
                    <a:gs pos="100000">
                      <a:schemeClr val="accent1"/>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US" sz="4000" i="0"/>
              <a:t>Oncoplastic breast surgery</a:t>
            </a:r>
          </a:p>
        </p:txBody>
      </p:sp>
      <p:sp>
        <p:nvSpPr>
          <p:cNvPr id="423946" name="Line 10"/>
          <p:cNvSpPr>
            <a:spLocks noChangeShapeType="1"/>
          </p:cNvSpPr>
          <p:nvPr/>
        </p:nvSpPr>
        <p:spPr bwMode="auto">
          <a:xfrm flipH="1">
            <a:off x="2667000" y="1143000"/>
            <a:ext cx="1524000" cy="685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3947" name="Text Box 11"/>
          <p:cNvSpPr txBox="1">
            <a:spLocks noChangeArrowheads="1"/>
          </p:cNvSpPr>
          <p:nvPr/>
        </p:nvSpPr>
        <p:spPr bwMode="auto">
          <a:xfrm>
            <a:off x="2365375" y="2971800"/>
            <a:ext cx="2262188" cy="1066800"/>
          </a:xfrm>
          <a:prstGeom prst="rect">
            <a:avLst/>
          </a:prstGeom>
          <a:noFill/>
          <a:ln>
            <a:noFill/>
          </a:ln>
          <a:effectLst/>
          <a:extLst>
            <a:ext uri="{909E8E84-426E-40dd-AFC4-6F175D3DCCD1}">
              <a14:hiddenFill xmlns:a14="http://schemas.microsoft.com/office/drawing/2010/main" xmlns="">
                <a:gradFill rotWithShape="0">
                  <a:gsLst>
                    <a:gs pos="0">
                      <a:schemeClr val="accent1"/>
                    </a:gs>
                    <a:gs pos="50000">
                      <a:schemeClr val="accent1">
                        <a:gamma/>
                        <a:tint val="0"/>
                        <a:invGamma/>
                      </a:schemeClr>
                    </a:gs>
                    <a:gs pos="100000">
                      <a:schemeClr val="accent1"/>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ja-JP" sz="2400" i="0">
                <a:cs typeface="ＭＳ Ｐゴシック" charset="0"/>
              </a:rPr>
              <a:t>Therapeutic</a:t>
            </a:r>
          </a:p>
          <a:p>
            <a:r>
              <a:rPr lang="en-US" altLang="ja-JP" sz="2400" i="0">
                <a:cs typeface="ＭＳ Ｐゴシック" charset="0"/>
              </a:rPr>
              <a:t>Mammoplasty</a:t>
            </a:r>
          </a:p>
          <a:p>
            <a:r>
              <a:rPr lang="en-US" altLang="ja-JP" sz="1600" i="0">
                <a:cs typeface="ＭＳ Ｐゴシック" charset="0"/>
              </a:rPr>
              <a:t>(Volume displacement)</a:t>
            </a:r>
            <a:endParaRPr lang="en-US" sz="1600" i="0"/>
          </a:p>
        </p:txBody>
      </p:sp>
      <p:sp>
        <p:nvSpPr>
          <p:cNvPr id="423948" name="Line 12"/>
          <p:cNvSpPr>
            <a:spLocks noChangeShapeType="1"/>
          </p:cNvSpPr>
          <p:nvPr/>
        </p:nvSpPr>
        <p:spPr bwMode="auto">
          <a:xfrm>
            <a:off x="2819400" y="2514600"/>
            <a:ext cx="38100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3949" name="Line 13"/>
          <p:cNvSpPr>
            <a:spLocks noChangeShapeType="1"/>
          </p:cNvSpPr>
          <p:nvPr/>
        </p:nvSpPr>
        <p:spPr bwMode="auto">
          <a:xfrm flipH="1">
            <a:off x="1447800" y="2514600"/>
            <a:ext cx="533400" cy="609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3950" name="Line 14"/>
          <p:cNvSpPr>
            <a:spLocks noChangeShapeType="1"/>
          </p:cNvSpPr>
          <p:nvPr/>
        </p:nvSpPr>
        <p:spPr bwMode="auto">
          <a:xfrm flipH="1">
            <a:off x="5867400" y="2971800"/>
            <a:ext cx="609600" cy="533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3951" name="Line 15"/>
          <p:cNvSpPr>
            <a:spLocks noChangeShapeType="1"/>
          </p:cNvSpPr>
          <p:nvPr/>
        </p:nvSpPr>
        <p:spPr bwMode="auto">
          <a:xfrm>
            <a:off x="5181600" y="1219200"/>
            <a:ext cx="1066800" cy="685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3952" name="Line 16"/>
          <p:cNvSpPr>
            <a:spLocks noChangeShapeType="1"/>
          </p:cNvSpPr>
          <p:nvPr/>
        </p:nvSpPr>
        <p:spPr bwMode="auto">
          <a:xfrm>
            <a:off x="7391400" y="2971800"/>
            <a:ext cx="685800" cy="533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423953" name="Picture 17" descr="IMG_25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114800"/>
            <a:ext cx="2044700" cy="1533525"/>
          </a:xfrm>
          <a:prstGeom prst="rect">
            <a:avLst/>
          </a:prstGeom>
          <a:noFill/>
          <a:extLst>
            <a:ext uri="{909E8E84-426E-40dd-AFC4-6F175D3DCCD1}">
              <a14:hiddenFill xmlns:a14="http://schemas.microsoft.com/office/drawing/2010/main" xmlns="">
                <a:solidFill>
                  <a:srgbClr val="FFFFFF"/>
                </a:solidFill>
              </a14:hiddenFill>
            </a:ext>
          </a:extLst>
        </p:spPr>
      </p:pic>
      <p:pic>
        <p:nvPicPr>
          <p:cNvPr id="423954" name="Picture 18" descr="IMG_27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4114800"/>
            <a:ext cx="2057400" cy="15430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23783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2205038"/>
            <a:ext cx="4140200" cy="3960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
        <p:nvSpPr>
          <p:cNvPr id="28674" name="TextBox 2"/>
          <p:cNvSpPr txBox="1">
            <a:spLocks noChangeArrowheads="1"/>
          </p:cNvSpPr>
          <p:nvPr/>
        </p:nvSpPr>
        <p:spPr bwMode="auto">
          <a:xfrm>
            <a:off x="3635375" y="6381750"/>
            <a:ext cx="533876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 Autier P, Boniol M, LaVecchia C, et al.. </a:t>
            </a:r>
            <a:r>
              <a:rPr lang="en-US" sz="1800" i="1"/>
              <a:t>BMJ</a:t>
            </a:r>
            <a:r>
              <a:rPr lang="en-US" sz="1800"/>
              <a:t>. 2010</a:t>
            </a:r>
          </a:p>
          <a:p>
            <a:pPr eaLnBrk="1" hangingPunct="1"/>
            <a:endParaRPr lang="en-US" sz="1800"/>
          </a:p>
        </p:txBody>
      </p:sp>
      <p:pic>
        <p:nvPicPr>
          <p:cNvPr id="2867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8" y="476250"/>
            <a:ext cx="4860925"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Tree>
    <p:extLst>
      <p:ext uri="{BB962C8B-B14F-4D97-AF65-F5344CB8AC3E}">
        <p14:creationId xmlns:p14="http://schemas.microsoft.com/office/powerpoint/2010/main" val="398086418"/>
      </p:ext>
    </p:extLst>
  </p:cSld>
  <p:clrMapOvr>
    <a:masterClrMapping/>
  </p:clrMapOvr>
  <p:transition/>
</p:sld>
</file>

<file path=ppt/theme/theme1.xml><?xml version="1.0" encoding="utf-8"?>
<a:theme xmlns:a="http://schemas.openxmlformats.org/drawingml/2006/main" name="Default Design">
  <a:themeElements>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12529</TotalTime>
  <Words>1811</Words>
  <Application>Microsoft Office PowerPoint</Application>
  <PresentationFormat>Skærmshow (4:3)</PresentationFormat>
  <Paragraphs>213</Paragraphs>
  <Slides>57</Slides>
  <Notes>41</Notes>
  <HiddenSlides>0</HiddenSlides>
  <MMClips>3</MMClips>
  <ScaleCrop>false</ScaleCrop>
  <HeadingPairs>
    <vt:vector size="8" baseType="variant">
      <vt:variant>
        <vt:lpstr>Benyttede skrifttyper</vt:lpstr>
      </vt:variant>
      <vt:variant>
        <vt:i4>6</vt:i4>
      </vt:variant>
      <vt:variant>
        <vt:lpstr>Tema</vt:lpstr>
      </vt:variant>
      <vt:variant>
        <vt:i4>1</vt:i4>
      </vt:variant>
      <vt:variant>
        <vt:lpstr>Integrerede OLE-servere</vt:lpstr>
      </vt:variant>
      <vt:variant>
        <vt:i4>3</vt:i4>
      </vt:variant>
      <vt:variant>
        <vt:lpstr>Slidetitler</vt:lpstr>
      </vt:variant>
      <vt:variant>
        <vt:i4>57</vt:i4>
      </vt:variant>
    </vt:vector>
  </HeadingPairs>
  <TitlesOfParts>
    <vt:vector size="67" baseType="lpstr">
      <vt:lpstr>ＭＳ Ｐゴシック</vt:lpstr>
      <vt:lpstr>Arial</vt:lpstr>
      <vt:lpstr>Calibri</vt:lpstr>
      <vt:lpstr>Tahoma</vt:lpstr>
      <vt:lpstr>Times New Roman</vt:lpstr>
      <vt:lpstr>WP Greek Century</vt:lpstr>
      <vt:lpstr>Default Design</vt:lpstr>
      <vt:lpstr>PI3</vt:lpstr>
      <vt:lpstr>Photo Editor Photo</vt:lpstr>
      <vt:lpstr>Chart</vt:lpstr>
      <vt:lpstr>PowerPoint-præsentation</vt:lpstr>
      <vt:lpstr>PowerPoint-præsentation</vt:lpstr>
      <vt:lpstr>PowerPoint-præsentation</vt:lpstr>
      <vt:lpstr>PowerPoint-præsentation</vt:lpstr>
      <vt:lpstr>I am an oncoplastic  breast surgeon</vt:lpstr>
      <vt:lpstr>Onco</vt:lpstr>
      <vt:lpstr>Onco - Plastic</vt:lpstr>
      <vt:lpstr>PowerPoint-præsentation</vt:lpstr>
      <vt:lpstr>PowerPoint-præsentation</vt:lpstr>
      <vt:lpstr>PowerPoint-præsentation</vt:lpstr>
      <vt:lpstr>PowerPoint-præsentation</vt:lpstr>
      <vt:lpstr>Most patients diagnosed today and treated for breast cancer, will die of something other than breast cancer</vt:lpstr>
      <vt:lpstr>Evolution of breast  cancer surgery</vt:lpstr>
      <vt:lpstr>PowerPoint-præsentation</vt:lpstr>
      <vt:lpstr>PowerPoint-præsentation</vt:lpstr>
      <vt:lpstr>Mastectomy vs. Quadrantectomy + Rx </vt:lpstr>
      <vt:lpstr>Mastectomy vs. Lumpectomy + Rx</vt:lpstr>
      <vt:lpstr>PowerPoint-præsentation</vt:lpstr>
      <vt:lpstr>PowerPoint-præsentation</vt:lpstr>
      <vt:lpstr>PowerPoint-præsentation</vt:lpstr>
      <vt:lpstr>Quality of life</vt:lpstr>
      <vt:lpstr>What is quality of life?</vt:lpstr>
      <vt:lpstr>PowerPoint-præsentation</vt:lpstr>
      <vt:lpstr>“Life after Mastectomy”</vt:lpstr>
      <vt:lpstr>PowerPoint-præsentation</vt:lpstr>
      <vt:lpstr>Modern breast surgery</vt:lpstr>
      <vt:lpstr>…...Is specialist breast surgery and involves training surgeons to become oncoplastic breast surgeons</vt:lpstr>
      <vt:lpstr>Specialisation in breast surgery = Improved patient outcome</vt:lpstr>
      <vt:lpstr>PowerPoint-præsentation</vt:lpstr>
      <vt:lpstr>PowerPoint-præsentation</vt:lpstr>
      <vt:lpstr>PowerPoint-præsentation</vt:lpstr>
      <vt:lpstr>PowerPoint-præsentation</vt:lpstr>
      <vt:lpstr>Oncoplastic breast surgery offers CHOICE</vt:lpstr>
      <vt:lpstr>PowerPoint-præsentation</vt:lpstr>
      <vt:lpstr>PowerPoint-præsentation</vt:lpstr>
      <vt:lpstr>Oncoplastic operations and  breast conservation</vt:lpstr>
      <vt:lpstr>Using breast reduction techniques</vt:lpstr>
      <vt:lpstr>PowerPoint-præsentation</vt:lpstr>
      <vt:lpstr>PowerPoint-præsentation</vt:lpstr>
      <vt:lpstr>Using tissue elswhere to fill defects in breast</vt:lpstr>
      <vt:lpstr>PowerPoint-præsentation</vt:lpstr>
      <vt:lpstr>Whole breast reconstruction at same time as mastectomy</vt:lpstr>
      <vt:lpstr>PowerPoint-præsentation</vt:lpstr>
      <vt:lpstr>PowerPoint-præsentation</vt:lpstr>
      <vt:lpstr>PowerPoint-præsentation</vt:lpstr>
      <vt:lpstr>Preventing breast cancer  - Reducing risk of developing breast cancer</vt:lpstr>
      <vt:lpstr>PowerPoint-præsentation</vt:lpstr>
      <vt:lpstr>PowerPoint-præsentation</vt:lpstr>
      <vt:lpstr>PowerPoint-præsentation</vt:lpstr>
      <vt:lpstr>Oncoplastic breast surgery is NOT cosmetic surgery, it is reconstructive surgery</vt:lpstr>
      <vt:lpstr>PowerPoint-præsentation</vt:lpstr>
      <vt:lpstr>Summary</vt:lpstr>
      <vt:lpstr>PowerPoint-præsentation</vt:lpstr>
      <vt:lpstr>Summary</vt:lpstr>
      <vt:lpstr>It is European legislation that says that within EU, is the right of the patients to seek medical care over borders</vt:lpstr>
      <vt:lpstr>If you are not offered choice, you should seek medical treatment, where you deem it to be best and you are given choice  </vt:lpstr>
      <vt:lpstr> This is your legal right and should be paid for by your own government</vt:lpstr>
    </vt:vector>
  </TitlesOfParts>
  <Company>Landspítali Háskólasjúkrahús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 of Oncoplastic Breast Conservation Surgery on the Scope of the Breast Service at Landspitali University Hospital, Iceland</dc:title>
  <dc:creator>Kristjan Asgeirsson</dc:creator>
  <cp:lastModifiedBy> </cp:lastModifiedBy>
  <cp:revision>372</cp:revision>
  <dcterms:created xsi:type="dcterms:W3CDTF">2009-09-20T23:28:20Z</dcterms:created>
  <dcterms:modified xsi:type="dcterms:W3CDTF">2018-09-20T22:47:38Z</dcterms:modified>
</cp:coreProperties>
</file>